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Lst>
  <p:sldIdLst>
    <p:sldId id="256" r:id="rId2"/>
    <p:sldId id="257" r:id="rId3"/>
    <p:sldId id="271" r:id="rId4"/>
    <p:sldId id="258" r:id="rId5"/>
    <p:sldId id="259" r:id="rId6"/>
    <p:sldId id="264" r:id="rId7"/>
    <p:sldId id="260" r:id="rId8"/>
    <p:sldId id="263" r:id="rId9"/>
    <p:sldId id="272" r:id="rId10"/>
    <p:sldId id="273" r:id="rId11"/>
    <p:sldId id="269" r:id="rId12"/>
    <p:sldId id="262" r:id="rId13"/>
    <p:sldId id="270" r:id="rId14"/>
    <p:sldId id="274" r:id="rId15"/>
    <p:sldId id="275" r:id="rId16"/>
    <p:sldId id="265" r:id="rId17"/>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5610C9-BA1A-C0C4-23EC-405940433147}" v="566" dt="2024-12-18T22:11:01.801"/>
    <p1510:client id="{8EC64B52-0AFA-C724-7794-1C5EB69FA5EA}" v="968" dt="2024-12-18T20:40:20.315"/>
    <p1510:client id="{EA2F6AB2-7034-3E03-8F62-7690CDB10133}" v="533" dt="2024-12-18T21:31:13.474"/>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12/18/2024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20140138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dirty="0"/>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3327034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dirty="0"/>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845370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dirty="0"/>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31035098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dirty="0"/>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5424833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dirty="0"/>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13795287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5C6B4A9-1611-4792-9094-5F34BCA07E0B}" type="datetimeFigureOut">
              <a:rPr lang="en-US" dirty="0"/>
              <a:t>12/18/2024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‹Nº›</a:t>
            </a:fld>
            <a:endParaRPr lang="en-US" dirty="0"/>
          </a:p>
        </p:txBody>
      </p:sp>
    </p:spTree>
    <p:extLst>
      <p:ext uri="{BB962C8B-B14F-4D97-AF65-F5344CB8AC3E}">
        <p14:creationId xmlns:p14="http://schemas.microsoft.com/office/powerpoint/2010/main" val="32986805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dirty="0"/>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1338923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2A54C80-263E-416B-A8E0-580EDEADCBDC}" type="datetimeFigureOut">
              <a:rPr lang="en-US" dirty="0"/>
              <a:t>12/18/2024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‹Nº›</a:t>
            </a:fld>
            <a:endParaRPr lang="en-US" dirty="0"/>
          </a:p>
        </p:txBody>
      </p:sp>
    </p:spTree>
    <p:extLst>
      <p:ext uri="{BB962C8B-B14F-4D97-AF65-F5344CB8AC3E}">
        <p14:creationId xmlns:p14="http://schemas.microsoft.com/office/powerpoint/2010/main" val="1100385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545722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2A54C80-263E-416B-A8E0-580EDEADCBDC}" type="datetimeFigureOut">
              <a:rPr lang="en-US" dirty="0"/>
              <a:t>12/18/2024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‹Nº›</a:t>
            </a:fld>
            <a:endParaRPr lang="en-US" dirty="0"/>
          </a:p>
        </p:txBody>
      </p:sp>
    </p:spTree>
    <p:extLst>
      <p:ext uri="{BB962C8B-B14F-4D97-AF65-F5344CB8AC3E}">
        <p14:creationId xmlns:p14="http://schemas.microsoft.com/office/powerpoint/2010/main" val="2893119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12/18/2024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1727111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12/18/2024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417966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12/18/2024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2639638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dirty="0"/>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12/18/2024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‹Nº›</a:t>
            </a:fld>
            <a:endParaRPr lang="en-US" dirty="0"/>
          </a:p>
        </p:txBody>
      </p:sp>
    </p:spTree>
    <p:extLst>
      <p:ext uri="{BB962C8B-B14F-4D97-AF65-F5344CB8AC3E}">
        <p14:creationId xmlns:p14="http://schemas.microsoft.com/office/powerpoint/2010/main" val="3596105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12/18/2024</a:t>
            </a:fld>
            <a:endParaRPr lang="en-US" dirty="0"/>
          </a:p>
        </p:txBody>
      </p:sp>
    </p:spTree>
    <p:extLst>
      <p:ext uri="{BB962C8B-B14F-4D97-AF65-F5344CB8AC3E}">
        <p14:creationId xmlns:p14="http://schemas.microsoft.com/office/powerpoint/2010/main" val="19860239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12/18/2024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217022251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Lst>
  <p:transition spd="slow">
    <p:wipe/>
  </p:transition>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18" Type="http://schemas.openxmlformats.org/officeDocument/2006/relationships/image" Target="../media/image1.png"/><Relationship Id="rId3" Type="http://schemas.openxmlformats.org/officeDocument/2006/relationships/image" Target="../media/image13.png"/><Relationship Id="rId7" Type="http://schemas.openxmlformats.org/officeDocument/2006/relationships/image" Target="../media/image17.svg"/><Relationship Id="rId12" Type="http://schemas.openxmlformats.org/officeDocument/2006/relationships/image" Target="../media/image22.png"/><Relationship Id="rId17" Type="http://schemas.openxmlformats.org/officeDocument/2006/relationships/image" Target="../media/image27.svg"/><Relationship Id="rId2" Type="http://schemas.openxmlformats.org/officeDocument/2006/relationships/image" Target="../media/image12.png"/><Relationship Id="rId16"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5" Type="http://schemas.openxmlformats.org/officeDocument/2006/relationships/image" Target="../media/image2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 Id="rId1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7.sv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3B5815F-4341-2A3D-A22D-8F6657D201F3}"/>
              </a:ext>
            </a:extLst>
          </p:cNvPr>
          <p:cNvSpPr txBox="1"/>
          <p:nvPr/>
        </p:nvSpPr>
        <p:spPr>
          <a:xfrm>
            <a:off x="1507067" y="1578133"/>
            <a:ext cx="4335468" cy="2875534"/>
          </a:xfrm>
          <a:prstGeom prst="rect">
            <a:avLst/>
          </a:prstGeom>
        </p:spPr>
        <p:txBody>
          <a:bodyPr vert="horz" lIns="91440" tIns="45720" rIns="91440" bIns="45720" rtlCol="0" anchor="b">
            <a:normAutofit/>
          </a:bodyPr>
          <a:lstStyle/>
          <a:p>
            <a:pPr algn="r" defTabSz="457200">
              <a:lnSpc>
                <a:spcPct val="90000"/>
              </a:lnSpc>
              <a:spcBef>
                <a:spcPct val="0"/>
              </a:spcBef>
              <a:spcAft>
                <a:spcPts val="600"/>
              </a:spcAft>
            </a:pPr>
            <a:r>
              <a:rPr lang="en-US" sz="3800" kern="1200">
                <a:solidFill>
                  <a:srgbClr val="000000"/>
                </a:solidFill>
                <a:latin typeface="Calibri"/>
                <a:ea typeface="Calibri"/>
                <a:cs typeface="Calibri"/>
              </a:rPr>
              <a:t>PROYECTO “ENCOMIENDA.ME”</a:t>
            </a:r>
          </a:p>
          <a:p>
            <a:pPr algn="r" defTabSz="457200">
              <a:lnSpc>
                <a:spcPct val="90000"/>
              </a:lnSpc>
              <a:spcBef>
                <a:spcPct val="0"/>
              </a:spcBef>
              <a:spcAft>
                <a:spcPts val="600"/>
              </a:spcAft>
            </a:pPr>
            <a:r>
              <a:rPr lang="en-US" sz="3800" kern="1200">
                <a:solidFill>
                  <a:srgbClr val="000000"/>
                </a:solidFill>
                <a:latin typeface="Calibri"/>
                <a:ea typeface="Calibri"/>
                <a:cs typeface="Calibri"/>
              </a:rPr>
              <a:t>PRESENTACIÓN FINAL CAPSTONE</a:t>
            </a:r>
          </a:p>
        </p:txBody>
      </p:sp>
      <p:pic>
        <p:nvPicPr>
          <p:cNvPr id="3" name="Imagen 2" descr="Logotipo&#10;&#10;Descripción generada automáticamente">
            <a:extLst>
              <a:ext uri="{FF2B5EF4-FFF2-40B4-BE49-F238E27FC236}">
                <a16:creationId xmlns:a16="http://schemas.microsoft.com/office/drawing/2014/main" id="{A8D3717B-1E95-36F9-4B9A-0CACCE849708}"/>
              </a:ext>
            </a:extLst>
          </p:cNvPr>
          <p:cNvPicPr>
            <a:picLocks noChangeAspect="1"/>
          </p:cNvPicPr>
          <p:nvPr/>
        </p:nvPicPr>
        <p:blipFill>
          <a:blip r:embed="rId2"/>
          <a:srcRect t="39" b="-785"/>
          <a:stretch/>
        </p:blipFill>
        <p:spPr>
          <a:xfrm>
            <a:off x="6095998" y="3159477"/>
            <a:ext cx="3280613" cy="809745"/>
          </a:xfrm>
          <a:prstGeom prst="rect">
            <a:avLst/>
          </a:prstGeom>
        </p:spPr>
      </p:pic>
    </p:spTree>
    <p:extLst>
      <p:ext uri="{BB962C8B-B14F-4D97-AF65-F5344CB8AC3E}">
        <p14:creationId xmlns:p14="http://schemas.microsoft.com/office/powerpoint/2010/main" val="2391963198"/>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54D38248-5D31-85F9-1E0F-4A607BCD5F6A}"/>
              </a:ext>
            </a:extLst>
          </p:cNvPr>
          <p:cNvSpPr txBox="1"/>
          <p:nvPr/>
        </p:nvSpPr>
        <p:spPr>
          <a:xfrm>
            <a:off x="772795" y="320701"/>
            <a:ext cx="2006278" cy="646331"/>
          </a:xfrm>
          <a:prstGeom prst="rect">
            <a:avLst/>
          </a:prstGeom>
          <a:noFill/>
        </p:spPr>
        <p:txBody>
          <a:bodyPr wrap="square" lIns="91440" tIns="45720" rIns="91440" bIns="45720" rtlCol="0" anchor="t">
            <a:spAutoFit/>
          </a:bodyPr>
          <a:lstStyle/>
          <a:p>
            <a:r>
              <a:rPr lang="es-MX">
                <a:solidFill>
                  <a:schemeClr val="bg2">
                    <a:lumMod val="50000"/>
                  </a:schemeClr>
                </a:solidFill>
                <a:latin typeface="Calibri"/>
                <a:ea typeface="Calibri"/>
                <a:cs typeface="Calibri"/>
              </a:rPr>
              <a:t>ENCOMIENDA.ME</a:t>
            </a:r>
          </a:p>
          <a:p>
            <a:endParaRPr lang="es-MX">
              <a:solidFill>
                <a:schemeClr val="bg2">
                  <a:lumMod val="50000"/>
                </a:schemeClr>
              </a:solidFill>
              <a:latin typeface="Calibri"/>
              <a:ea typeface="Calibri"/>
              <a:cs typeface="Calibri"/>
            </a:endParaRPr>
          </a:p>
        </p:txBody>
      </p:sp>
      <p:sp>
        <p:nvSpPr>
          <p:cNvPr id="7" name="CuadroTexto 6">
            <a:extLst>
              <a:ext uri="{FF2B5EF4-FFF2-40B4-BE49-F238E27FC236}">
                <a16:creationId xmlns:a16="http://schemas.microsoft.com/office/drawing/2014/main" id="{3A739E92-330D-944C-ED3E-C7F02FA216B3}"/>
              </a:ext>
            </a:extLst>
          </p:cNvPr>
          <p:cNvSpPr txBox="1"/>
          <p:nvPr/>
        </p:nvSpPr>
        <p:spPr>
          <a:xfrm>
            <a:off x="0" y="768523"/>
            <a:ext cx="4712309" cy="707886"/>
          </a:xfrm>
          <a:prstGeom prst="rect">
            <a:avLst/>
          </a:prstGeom>
          <a:noFill/>
        </p:spPr>
        <p:txBody>
          <a:bodyPr wrap="square" lIns="91440" tIns="45720" rIns="91440" bIns="45720" rtlCol="0" anchor="t">
            <a:spAutoFit/>
          </a:bodyPr>
          <a:lstStyle/>
          <a:p>
            <a:pPr algn="ctr"/>
            <a:r>
              <a:rPr lang="es-MX" sz="2400">
                <a:latin typeface="Calibri"/>
                <a:ea typeface="Calibri"/>
                <a:cs typeface="Calibri"/>
              </a:rPr>
              <a:t>Arquitectura del software</a:t>
            </a:r>
          </a:p>
          <a:p>
            <a:pPr algn="ctr"/>
            <a:r>
              <a:rPr lang="es-MX" sz="1600">
                <a:solidFill>
                  <a:schemeClr val="bg2">
                    <a:lumMod val="50000"/>
                  </a:schemeClr>
                </a:solidFill>
                <a:latin typeface="Calibri"/>
                <a:ea typeface="Calibri"/>
                <a:cs typeface="Calibri"/>
              </a:rPr>
              <a:t>Diagrama de componentes</a:t>
            </a:r>
          </a:p>
        </p:txBody>
      </p:sp>
      <p:cxnSp>
        <p:nvCxnSpPr>
          <p:cNvPr id="9" name="Conector recto 8">
            <a:extLst>
              <a:ext uri="{FF2B5EF4-FFF2-40B4-BE49-F238E27FC236}">
                <a16:creationId xmlns:a16="http://schemas.microsoft.com/office/drawing/2014/main" id="{8768D7F4-D478-E252-1441-D950598597DE}"/>
              </a:ext>
            </a:extLst>
          </p:cNvPr>
          <p:cNvCxnSpPr/>
          <p:nvPr/>
        </p:nvCxnSpPr>
        <p:spPr>
          <a:xfrm>
            <a:off x="0" y="758027"/>
            <a:ext cx="4085617" cy="0"/>
          </a:xfrm>
          <a:prstGeom prst="line">
            <a:avLst/>
          </a:prstGeom>
          <a:ln w="15875">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pic>
        <p:nvPicPr>
          <p:cNvPr id="8" name="Imagen 7" descr="Logotipo&#10;&#10;Descripción generada automáticamente">
            <a:extLst>
              <a:ext uri="{FF2B5EF4-FFF2-40B4-BE49-F238E27FC236}">
                <a16:creationId xmlns:a16="http://schemas.microsoft.com/office/drawing/2014/main" id="{90FB89E6-85A5-3300-B3E4-657E1BEBFF81}"/>
              </a:ext>
            </a:extLst>
          </p:cNvPr>
          <p:cNvPicPr>
            <a:picLocks noChangeAspect="1"/>
          </p:cNvPicPr>
          <p:nvPr/>
        </p:nvPicPr>
        <p:blipFill>
          <a:blip r:embed="rId2"/>
          <a:srcRect t="39" b="-785"/>
          <a:stretch/>
        </p:blipFill>
        <p:spPr>
          <a:xfrm>
            <a:off x="9558617" y="584"/>
            <a:ext cx="2633389" cy="648769"/>
          </a:xfrm>
          <a:prstGeom prst="rect">
            <a:avLst/>
          </a:prstGeom>
        </p:spPr>
      </p:pic>
      <p:pic>
        <p:nvPicPr>
          <p:cNvPr id="11" name="Imagen 10" descr="Interfaz de usuario gráfica, Aplicación, Tabla&#10;&#10;Descripción generada automáticamente">
            <a:extLst>
              <a:ext uri="{FF2B5EF4-FFF2-40B4-BE49-F238E27FC236}">
                <a16:creationId xmlns:a16="http://schemas.microsoft.com/office/drawing/2014/main" id="{7EC575D9-6295-0F6F-26A6-9DBAF3B0B72F}"/>
              </a:ext>
            </a:extLst>
          </p:cNvPr>
          <p:cNvPicPr>
            <a:picLocks noChangeAspect="1"/>
          </p:cNvPicPr>
          <p:nvPr/>
        </p:nvPicPr>
        <p:blipFill>
          <a:blip r:embed="rId3"/>
          <a:stretch>
            <a:fillRect/>
          </a:stretch>
        </p:blipFill>
        <p:spPr>
          <a:xfrm>
            <a:off x="4250502" y="321527"/>
            <a:ext cx="5214995" cy="6122018"/>
          </a:xfrm>
          <a:prstGeom prst="rect">
            <a:avLst/>
          </a:prstGeom>
        </p:spPr>
      </p:pic>
    </p:spTree>
    <p:extLst>
      <p:ext uri="{BB962C8B-B14F-4D97-AF65-F5344CB8AC3E}">
        <p14:creationId xmlns:p14="http://schemas.microsoft.com/office/powerpoint/2010/main" val="2594543532"/>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54D38248-5D31-85F9-1E0F-4A607BCD5F6A}"/>
              </a:ext>
            </a:extLst>
          </p:cNvPr>
          <p:cNvSpPr txBox="1"/>
          <p:nvPr/>
        </p:nvSpPr>
        <p:spPr>
          <a:xfrm>
            <a:off x="772794" y="368928"/>
            <a:ext cx="1929116" cy="378977"/>
          </a:xfrm>
          <a:prstGeom prst="rect">
            <a:avLst/>
          </a:prstGeom>
          <a:noFill/>
        </p:spPr>
        <p:txBody>
          <a:bodyPr wrap="square" lIns="91440" tIns="45720" rIns="91440" bIns="45720" rtlCol="0" anchor="t">
            <a:spAutoFit/>
          </a:bodyPr>
          <a:lstStyle/>
          <a:p>
            <a:r>
              <a:rPr lang="es-MX">
                <a:solidFill>
                  <a:schemeClr val="bg2">
                    <a:lumMod val="50000"/>
                  </a:schemeClr>
                </a:solidFill>
                <a:latin typeface="Calibri"/>
                <a:ea typeface="Calibri"/>
                <a:cs typeface="Calibri"/>
              </a:rPr>
              <a:t>ENCOMIENDA.ME</a:t>
            </a:r>
          </a:p>
        </p:txBody>
      </p:sp>
      <p:sp>
        <p:nvSpPr>
          <p:cNvPr id="7" name="CuadroTexto 6">
            <a:extLst>
              <a:ext uri="{FF2B5EF4-FFF2-40B4-BE49-F238E27FC236}">
                <a16:creationId xmlns:a16="http://schemas.microsoft.com/office/drawing/2014/main" id="{3A739E92-330D-944C-ED3E-C7F02FA216B3}"/>
              </a:ext>
            </a:extLst>
          </p:cNvPr>
          <p:cNvSpPr txBox="1"/>
          <p:nvPr/>
        </p:nvSpPr>
        <p:spPr>
          <a:xfrm>
            <a:off x="-1" y="810978"/>
            <a:ext cx="4613489" cy="461665"/>
          </a:xfrm>
          <a:prstGeom prst="rect">
            <a:avLst/>
          </a:prstGeom>
          <a:noFill/>
        </p:spPr>
        <p:txBody>
          <a:bodyPr wrap="square" lIns="91440" tIns="45720" rIns="91440" bIns="45720" rtlCol="0" anchor="t">
            <a:spAutoFit/>
          </a:bodyPr>
          <a:lstStyle/>
          <a:p>
            <a:pPr algn="ctr"/>
            <a:r>
              <a:rPr lang="es-MX" sz="2400">
                <a:latin typeface="Calibri"/>
                <a:ea typeface="Calibri"/>
                <a:cs typeface="Calibri"/>
              </a:rPr>
              <a:t>Modelo de datos</a:t>
            </a:r>
          </a:p>
        </p:txBody>
      </p:sp>
      <p:cxnSp>
        <p:nvCxnSpPr>
          <p:cNvPr id="9" name="Conector recto 8">
            <a:extLst>
              <a:ext uri="{FF2B5EF4-FFF2-40B4-BE49-F238E27FC236}">
                <a16:creationId xmlns:a16="http://schemas.microsoft.com/office/drawing/2014/main" id="{8768D7F4-D478-E252-1441-D950598597DE}"/>
              </a:ext>
            </a:extLst>
          </p:cNvPr>
          <p:cNvCxnSpPr/>
          <p:nvPr/>
        </p:nvCxnSpPr>
        <p:spPr>
          <a:xfrm>
            <a:off x="0" y="758027"/>
            <a:ext cx="4085617" cy="0"/>
          </a:xfrm>
          <a:prstGeom prst="line">
            <a:avLst/>
          </a:prstGeom>
          <a:ln w="15875">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pic>
        <p:nvPicPr>
          <p:cNvPr id="4" name="Imagen 3" descr="Logotipo&#10;&#10;Descripción generada automáticamente">
            <a:extLst>
              <a:ext uri="{FF2B5EF4-FFF2-40B4-BE49-F238E27FC236}">
                <a16:creationId xmlns:a16="http://schemas.microsoft.com/office/drawing/2014/main" id="{CA518EA5-7A2A-EA92-BAC0-DD08CAD5D79A}"/>
              </a:ext>
            </a:extLst>
          </p:cNvPr>
          <p:cNvPicPr>
            <a:picLocks noChangeAspect="1"/>
          </p:cNvPicPr>
          <p:nvPr/>
        </p:nvPicPr>
        <p:blipFill>
          <a:blip r:embed="rId2"/>
          <a:srcRect t="39" b="-785"/>
          <a:stretch/>
        </p:blipFill>
        <p:spPr>
          <a:xfrm>
            <a:off x="9558617" y="584"/>
            <a:ext cx="2633389" cy="648769"/>
          </a:xfrm>
          <a:prstGeom prst="rect">
            <a:avLst/>
          </a:prstGeom>
        </p:spPr>
      </p:pic>
      <p:pic>
        <p:nvPicPr>
          <p:cNvPr id="5" name="Imagen 4" descr="Diagrama, Esquemático&#10;&#10;Descripción generada automáticamente">
            <a:extLst>
              <a:ext uri="{FF2B5EF4-FFF2-40B4-BE49-F238E27FC236}">
                <a16:creationId xmlns:a16="http://schemas.microsoft.com/office/drawing/2014/main" id="{4A6910DC-2B90-682E-17D1-3B1EFD4C9068}"/>
              </a:ext>
            </a:extLst>
          </p:cNvPr>
          <p:cNvPicPr>
            <a:picLocks noChangeAspect="1"/>
          </p:cNvPicPr>
          <p:nvPr/>
        </p:nvPicPr>
        <p:blipFill>
          <a:blip r:embed="rId3"/>
          <a:stretch>
            <a:fillRect/>
          </a:stretch>
        </p:blipFill>
        <p:spPr>
          <a:xfrm>
            <a:off x="771646" y="1276598"/>
            <a:ext cx="8777467" cy="5442980"/>
          </a:xfrm>
          <a:prstGeom prst="rect">
            <a:avLst/>
          </a:prstGeom>
          <a:ln>
            <a:solidFill>
              <a:schemeClr val="tx1"/>
            </a:solidFill>
          </a:ln>
        </p:spPr>
      </p:pic>
    </p:spTree>
    <p:extLst>
      <p:ext uri="{BB962C8B-B14F-4D97-AF65-F5344CB8AC3E}">
        <p14:creationId xmlns:p14="http://schemas.microsoft.com/office/powerpoint/2010/main" val="2752457618"/>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54D38248-5D31-85F9-1E0F-4A607BCD5F6A}"/>
              </a:ext>
            </a:extLst>
          </p:cNvPr>
          <p:cNvSpPr txBox="1"/>
          <p:nvPr/>
        </p:nvSpPr>
        <p:spPr>
          <a:xfrm>
            <a:off x="792087" y="330346"/>
            <a:ext cx="1967696" cy="369332"/>
          </a:xfrm>
          <a:prstGeom prst="rect">
            <a:avLst/>
          </a:prstGeom>
          <a:noFill/>
        </p:spPr>
        <p:txBody>
          <a:bodyPr wrap="square" lIns="91440" tIns="45720" rIns="91440" bIns="45720" rtlCol="0" anchor="t">
            <a:spAutoFit/>
          </a:bodyPr>
          <a:lstStyle/>
          <a:p>
            <a:r>
              <a:rPr lang="es-MX">
                <a:solidFill>
                  <a:schemeClr val="bg2">
                    <a:lumMod val="50000"/>
                  </a:schemeClr>
                </a:solidFill>
                <a:latin typeface="Calibri"/>
                <a:ea typeface="Calibri"/>
                <a:cs typeface="Calibri"/>
              </a:rPr>
              <a:t>ENCOMIENDA.ME</a:t>
            </a:r>
            <a:endParaRPr lang="es-ES">
              <a:solidFill>
                <a:schemeClr val="bg2">
                  <a:lumMod val="50000"/>
                </a:schemeClr>
              </a:solidFill>
              <a:latin typeface="Calibri"/>
              <a:ea typeface="Calibri"/>
              <a:cs typeface="Calibri"/>
            </a:endParaRPr>
          </a:p>
        </p:txBody>
      </p:sp>
      <p:sp>
        <p:nvSpPr>
          <p:cNvPr id="7" name="CuadroTexto 6">
            <a:extLst>
              <a:ext uri="{FF2B5EF4-FFF2-40B4-BE49-F238E27FC236}">
                <a16:creationId xmlns:a16="http://schemas.microsoft.com/office/drawing/2014/main" id="{3A739E92-330D-944C-ED3E-C7F02FA216B3}"/>
              </a:ext>
            </a:extLst>
          </p:cNvPr>
          <p:cNvSpPr txBox="1"/>
          <p:nvPr/>
        </p:nvSpPr>
        <p:spPr>
          <a:xfrm>
            <a:off x="1" y="711960"/>
            <a:ext cx="6819417" cy="707886"/>
          </a:xfrm>
          <a:prstGeom prst="rect">
            <a:avLst/>
          </a:prstGeom>
          <a:noFill/>
        </p:spPr>
        <p:txBody>
          <a:bodyPr wrap="square" lIns="91440" tIns="45720" rIns="91440" bIns="45720" rtlCol="0" anchor="t">
            <a:spAutoFit/>
          </a:bodyPr>
          <a:lstStyle/>
          <a:p>
            <a:pPr algn="ctr"/>
            <a:r>
              <a:rPr lang="es-MX" sz="2400">
                <a:latin typeface="Calibri"/>
                <a:ea typeface="Calibri"/>
                <a:cs typeface="Calibri"/>
              </a:rPr>
              <a:t>Cronograma para el desarrollo del proyecto</a:t>
            </a:r>
          </a:p>
          <a:p>
            <a:pPr algn="ctr"/>
            <a:r>
              <a:rPr lang="es-MX" sz="1600">
                <a:solidFill>
                  <a:schemeClr val="bg2">
                    <a:lumMod val="50000"/>
                  </a:schemeClr>
                </a:solidFill>
                <a:latin typeface="Calibri"/>
                <a:ea typeface="Calibri"/>
                <a:cs typeface="Calibri"/>
              </a:rPr>
              <a:t> </a:t>
            </a:r>
            <a:endParaRPr lang="es-CL" sz="1600">
              <a:solidFill>
                <a:schemeClr val="bg2">
                  <a:lumMod val="50000"/>
                </a:schemeClr>
              </a:solidFill>
              <a:latin typeface="Calibri"/>
              <a:ea typeface="Calibri"/>
              <a:cs typeface="Calibri"/>
            </a:endParaRPr>
          </a:p>
        </p:txBody>
      </p:sp>
      <p:cxnSp>
        <p:nvCxnSpPr>
          <p:cNvPr id="9" name="Conector recto 8">
            <a:extLst>
              <a:ext uri="{FF2B5EF4-FFF2-40B4-BE49-F238E27FC236}">
                <a16:creationId xmlns:a16="http://schemas.microsoft.com/office/drawing/2014/main" id="{8768D7F4-D478-E252-1441-D950598597DE}"/>
              </a:ext>
            </a:extLst>
          </p:cNvPr>
          <p:cNvCxnSpPr/>
          <p:nvPr/>
        </p:nvCxnSpPr>
        <p:spPr>
          <a:xfrm>
            <a:off x="0" y="709799"/>
            <a:ext cx="4085617" cy="0"/>
          </a:xfrm>
          <a:prstGeom prst="line">
            <a:avLst/>
          </a:prstGeom>
          <a:ln w="15875">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pic>
        <p:nvPicPr>
          <p:cNvPr id="3" name="Imagen 2" descr="Logotipo&#10;&#10;Descripción generada automáticamente">
            <a:extLst>
              <a:ext uri="{FF2B5EF4-FFF2-40B4-BE49-F238E27FC236}">
                <a16:creationId xmlns:a16="http://schemas.microsoft.com/office/drawing/2014/main" id="{A3FEC53D-615B-9303-E7ED-205BD4D34BD3}"/>
              </a:ext>
            </a:extLst>
          </p:cNvPr>
          <p:cNvPicPr>
            <a:picLocks noChangeAspect="1"/>
          </p:cNvPicPr>
          <p:nvPr/>
        </p:nvPicPr>
        <p:blipFill>
          <a:blip r:embed="rId2"/>
          <a:srcRect t="39" b="-785"/>
          <a:stretch/>
        </p:blipFill>
        <p:spPr>
          <a:xfrm>
            <a:off x="9558617" y="584"/>
            <a:ext cx="2633389" cy="648769"/>
          </a:xfrm>
          <a:prstGeom prst="rect">
            <a:avLst/>
          </a:prstGeom>
        </p:spPr>
      </p:pic>
      <p:pic>
        <p:nvPicPr>
          <p:cNvPr id="2" name="Gráfico 1">
            <a:extLst>
              <a:ext uri="{FF2B5EF4-FFF2-40B4-BE49-F238E27FC236}">
                <a16:creationId xmlns:a16="http://schemas.microsoft.com/office/drawing/2014/main" id="{60B37C7E-05C8-C0D7-717F-34E377823F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46" y="1418033"/>
            <a:ext cx="9563582" cy="2982113"/>
          </a:xfrm>
          <a:prstGeom prst="rect">
            <a:avLst/>
          </a:prstGeom>
        </p:spPr>
      </p:pic>
    </p:spTree>
    <p:extLst>
      <p:ext uri="{BB962C8B-B14F-4D97-AF65-F5344CB8AC3E}">
        <p14:creationId xmlns:p14="http://schemas.microsoft.com/office/powerpoint/2010/main" val="332431338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54D38248-5D31-85F9-1E0F-4A607BCD5F6A}"/>
              </a:ext>
            </a:extLst>
          </p:cNvPr>
          <p:cNvSpPr txBox="1"/>
          <p:nvPr/>
        </p:nvSpPr>
        <p:spPr>
          <a:xfrm>
            <a:off x="772795" y="368928"/>
            <a:ext cx="2073798" cy="378977"/>
          </a:xfrm>
          <a:prstGeom prst="rect">
            <a:avLst/>
          </a:prstGeom>
          <a:noFill/>
        </p:spPr>
        <p:txBody>
          <a:bodyPr wrap="square" lIns="91440" tIns="45720" rIns="91440" bIns="45720" rtlCol="0" anchor="t">
            <a:spAutoFit/>
          </a:bodyPr>
          <a:lstStyle/>
          <a:p>
            <a:r>
              <a:rPr lang="es-MX">
                <a:solidFill>
                  <a:schemeClr val="bg2">
                    <a:lumMod val="50000"/>
                  </a:schemeClr>
                </a:solidFill>
                <a:latin typeface="Calibri"/>
                <a:ea typeface="Calibri"/>
                <a:cs typeface="Calibri"/>
              </a:rPr>
              <a:t>ENCOMIENDA.ME</a:t>
            </a:r>
            <a:endParaRPr lang="es-ES">
              <a:latin typeface="Calibri"/>
              <a:ea typeface="Calibri"/>
              <a:cs typeface="Calibri"/>
            </a:endParaRPr>
          </a:p>
        </p:txBody>
      </p:sp>
      <p:sp>
        <p:nvSpPr>
          <p:cNvPr id="7" name="CuadroTexto 6">
            <a:extLst>
              <a:ext uri="{FF2B5EF4-FFF2-40B4-BE49-F238E27FC236}">
                <a16:creationId xmlns:a16="http://schemas.microsoft.com/office/drawing/2014/main" id="{3A739E92-330D-944C-ED3E-C7F02FA216B3}"/>
              </a:ext>
            </a:extLst>
          </p:cNvPr>
          <p:cNvSpPr txBox="1"/>
          <p:nvPr/>
        </p:nvSpPr>
        <p:spPr>
          <a:xfrm>
            <a:off x="0" y="757465"/>
            <a:ext cx="5652304" cy="461665"/>
          </a:xfrm>
          <a:prstGeom prst="rect">
            <a:avLst/>
          </a:prstGeom>
          <a:noFill/>
        </p:spPr>
        <p:txBody>
          <a:bodyPr wrap="square" lIns="91440" tIns="45720" rIns="91440" bIns="45720" rtlCol="0" anchor="t">
            <a:spAutoFit/>
          </a:bodyPr>
          <a:lstStyle/>
          <a:p>
            <a:pPr algn="ctr"/>
            <a:r>
              <a:rPr lang="es-MX" sz="2400" dirty="0">
                <a:latin typeface="Calibri"/>
                <a:ea typeface="Calibri"/>
                <a:cs typeface="Calibri"/>
              </a:rPr>
              <a:t>Tecnologías utilizadas (</a:t>
            </a:r>
            <a:r>
              <a:rPr lang="es-MX" sz="2400" dirty="0" err="1">
                <a:latin typeface="Calibri"/>
                <a:ea typeface="Calibri"/>
                <a:cs typeface="Calibri"/>
              </a:rPr>
              <a:t>Frontend</a:t>
            </a:r>
            <a:r>
              <a:rPr lang="es-MX" sz="2400" dirty="0">
                <a:latin typeface="Calibri"/>
                <a:ea typeface="Calibri"/>
                <a:cs typeface="Calibri"/>
              </a:rPr>
              <a:t>)</a:t>
            </a:r>
            <a:endParaRPr lang="es-ES" dirty="0"/>
          </a:p>
        </p:txBody>
      </p:sp>
      <p:cxnSp>
        <p:nvCxnSpPr>
          <p:cNvPr id="9" name="Conector recto 8">
            <a:extLst>
              <a:ext uri="{FF2B5EF4-FFF2-40B4-BE49-F238E27FC236}">
                <a16:creationId xmlns:a16="http://schemas.microsoft.com/office/drawing/2014/main" id="{8768D7F4-D478-E252-1441-D950598597DE}"/>
              </a:ext>
            </a:extLst>
          </p:cNvPr>
          <p:cNvCxnSpPr/>
          <p:nvPr/>
        </p:nvCxnSpPr>
        <p:spPr>
          <a:xfrm>
            <a:off x="0" y="758027"/>
            <a:ext cx="4085617" cy="0"/>
          </a:xfrm>
          <a:prstGeom prst="line">
            <a:avLst/>
          </a:prstGeom>
          <a:ln w="15875">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pic>
        <p:nvPicPr>
          <p:cNvPr id="5" name="Imagen 4" descr="Imagen que contiene Icono&#10;&#10;Descripción generada automáticamente">
            <a:extLst>
              <a:ext uri="{FF2B5EF4-FFF2-40B4-BE49-F238E27FC236}">
                <a16:creationId xmlns:a16="http://schemas.microsoft.com/office/drawing/2014/main" id="{41C1FD97-6F8A-A638-CFFF-E6AE92C47C34}"/>
              </a:ext>
            </a:extLst>
          </p:cNvPr>
          <p:cNvPicPr>
            <a:picLocks noChangeAspect="1"/>
          </p:cNvPicPr>
          <p:nvPr/>
        </p:nvPicPr>
        <p:blipFill>
          <a:blip r:embed="rId2"/>
          <a:stretch>
            <a:fillRect/>
          </a:stretch>
        </p:blipFill>
        <p:spPr>
          <a:xfrm>
            <a:off x="5059689" y="1826519"/>
            <a:ext cx="1194378" cy="1265960"/>
          </a:xfrm>
          <a:prstGeom prst="rect">
            <a:avLst/>
          </a:prstGeom>
        </p:spPr>
      </p:pic>
      <p:pic>
        <p:nvPicPr>
          <p:cNvPr id="2" name="Imagen 1" descr="Icono&#10;&#10;Descripción generada automáticamente">
            <a:extLst>
              <a:ext uri="{FF2B5EF4-FFF2-40B4-BE49-F238E27FC236}">
                <a16:creationId xmlns:a16="http://schemas.microsoft.com/office/drawing/2014/main" id="{514DB3FA-8237-97B5-8EA0-6EB26EFDCEBF}"/>
              </a:ext>
            </a:extLst>
          </p:cNvPr>
          <p:cNvPicPr>
            <a:picLocks noChangeAspect="1"/>
          </p:cNvPicPr>
          <p:nvPr/>
        </p:nvPicPr>
        <p:blipFill>
          <a:blip r:embed="rId3"/>
          <a:stretch>
            <a:fillRect/>
          </a:stretch>
        </p:blipFill>
        <p:spPr>
          <a:xfrm>
            <a:off x="643360" y="1716502"/>
            <a:ext cx="1397673" cy="1457301"/>
          </a:xfrm>
          <a:prstGeom prst="rect">
            <a:avLst/>
          </a:prstGeom>
        </p:spPr>
      </p:pic>
      <p:pic>
        <p:nvPicPr>
          <p:cNvPr id="15" name="Gráfico 14">
            <a:extLst>
              <a:ext uri="{FF2B5EF4-FFF2-40B4-BE49-F238E27FC236}">
                <a16:creationId xmlns:a16="http://schemas.microsoft.com/office/drawing/2014/main" id="{72C839FD-9035-65D7-0D90-6BB98C81D1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56873" y="1818842"/>
            <a:ext cx="2117438" cy="1303771"/>
          </a:xfrm>
          <a:prstGeom prst="rect">
            <a:avLst/>
          </a:prstGeom>
        </p:spPr>
      </p:pic>
      <p:pic>
        <p:nvPicPr>
          <p:cNvPr id="16" name="Gráfico 15">
            <a:extLst>
              <a:ext uri="{FF2B5EF4-FFF2-40B4-BE49-F238E27FC236}">
                <a16:creationId xmlns:a16="http://schemas.microsoft.com/office/drawing/2014/main" id="{381D3592-16DD-64B5-8A01-AC14A00158C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13262" y="2255116"/>
            <a:ext cx="1694295" cy="431222"/>
          </a:xfrm>
          <a:prstGeom prst="rect">
            <a:avLst/>
          </a:prstGeom>
        </p:spPr>
      </p:pic>
      <p:pic>
        <p:nvPicPr>
          <p:cNvPr id="17" name="Gráfico 16">
            <a:extLst>
              <a:ext uri="{FF2B5EF4-FFF2-40B4-BE49-F238E27FC236}">
                <a16:creationId xmlns:a16="http://schemas.microsoft.com/office/drawing/2014/main" id="{867E20D0-6FE6-A9B5-F3C5-80BA2DCE8AF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3327" y="3853873"/>
            <a:ext cx="1401618" cy="1447800"/>
          </a:xfrm>
          <a:prstGeom prst="rect">
            <a:avLst/>
          </a:prstGeom>
        </p:spPr>
      </p:pic>
      <p:pic>
        <p:nvPicPr>
          <p:cNvPr id="18" name="Gráfico 17">
            <a:extLst>
              <a:ext uri="{FF2B5EF4-FFF2-40B4-BE49-F238E27FC236}">
                <a16:creationId xmlns:a16="http://schemas.microsoft.com/office/drawing/2014/main" id="{373FB770-700B-9F54-1AB0-2E329253DC2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41237" y="3852718"/>
            <a:ext cx="1828800" cy="1450110"/>
          </a:xfrm>
          <a:prstGeom prst="rect">
            <a:avLst/>
          </a:prstGeom>
        </p:spPr>
      </p:pic>
      <p:pic>
        <p:nvPicPr>
          <p:cNvPr id="19" name="Gráfico 18">
            <a:extLst>
              <a:ext uri="{FF2B5EF4-FFF2-40B4-BE49-F238E27FC236}">
                <a16:creationId xmlns:a16="http://schemas.microsoft.com/office/drawing/2014/main" id="{1E41AECE-5D58-13E1-1B38-836E38FA444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865418" y="3588327"/>
            <a:ext cx="1828800" cy="1713346"/>
          </a:xfrm>
          <a:prstGeom prst="rect">
            <a:avLst/>
          </a:prstGeom>
        </p:spPr>
      </p:pic>
      <p:pic>
        <p:nvPicPr>
          <p:cNvPr id="20" name="Gráfico 19">
            <a:extLst>
              <a:ext uri="{FF2B5EF4-FFF2-40B4-BE49-F238E27FC236}">
                <a16:creationId xmlns:a16="http://schemas.microsoft.com/office/drawing/2014/main" id="{376F493C-255E-CA4C-123D-33D1F62F6D1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818332" y="3849976"/>
            <a:ext cx="1825337" cy="1259321"/>
          </a:xfrm>
          <a:prstGeom prst="rect">
            <a:avLst/>
          </a:prstGeom>
        </p:spPr>
      </p:pic>
      <p:pic>
        <p:nvPicPr>
          <p:cNvPr id="21" name="Gráfico 20">
            <a:extLst>
              <a:ext uri="{FF2B5EF4-FFF2-40B4-BE49-F238E27FC236}">
                <a16:creationId xmlns:a16="http://schemas.microsoft.com/office/drawing/2014/main" id="{0C0490F0-E406-2095-049E-F2A7A339C18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755371" y="3849110"/>
            <a:ext cx="2269258" cy="1434233"/>
          </a:xfrm>
          <a:prstGeom prst="rect">
            <a:avLst/>
          </a:prstGeom>
        </p:spPr>
      </p:pic>
      <p:pic>
        <p:nvPicPr>
          <p:cNvPr id="23" name="Imagen 22" descr="Logotipo&#10;&#10;Descripción generada automáticamente">
            <a:extLst>
              <a:ext uri="{FF2B5EF4-FFF2-40B4-BE49-F238E27FC236}">
                <a16:creationId xmlns:a16="http://schemas.microsoft.com/office/drawing/2014/main" id="{78208E0D-3654-593B-8B4B-346485600EE6}"/>
              </a:ext>
            </a:extLst>
          </p:cNvPr>
          <p:cNvPicPr>
            <a:picLocks noChangeAspect="1"/>
          </p:cNvPicPr>
          <p:nvPr/>
        </p:nvPicPr>
        <p:blipFill>
          <a:blip r:embed="rId18"/>
          <a:srcRect t="39" b="-785"/>
          <a:stretch/>
        </p:blipFill>
        <p:spPr>
          <a:xfrm>
            <a:off x="9558617" y="584"/>
            <a:ext cx="2633389" cy="648769"/>
          </a:xfrm>
          <a:prstGeom prst="rect">
            <a:avLst/>
          </a:prstGeom>
        </p:spPr>
      </p:pic>
    </p:spTree>
    <p:extLst>
      <p:ext uri="{BB962C8B-B14F-4D97-AF65-F5344CB8AC3E}">
        <p14:creationId xmlns:p14="http://schemas.microsoft.com/office/powerpoint/2010/main" val="340536874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54D38248-5D31-85F9-1E0F-4A607BCD5F6A}"/>
              </a:ext>
            </a:extLst>
          </p:cNvPr>
          <p:cNvSpPr txBox="1"/>
          <p:nvPr/>
        </p:nvSpPr>
        <p:spPr>
          <a:xfrm>
            <a:off x="782733" y="392019"/>
            <a:ext cx="2055090" cy="369332"/>
          </a:xfrm>
          <a:prstGeom prst="rect">
            <a:avLst/>
          </a:prstGeom>
          <a:noFill/>
        </p:spPr>
        <p:txBody>
          <a:bodyPr wrap="square" lIns="91440" tIns="45720" rIns="91440" bIns="45720" rtlCol="0" anchor="t">
            <a:spAutoFit/>
          </a:bodyPr>
          <a:lstStyle/>
          <a:p>
            <a:r>
              <a:rPr lang="es-MX" dirty="0">
                <a:solidFill>
                  <a:schemeClr val="bg2">
                    <a:lumMod val="50000"/>
                  </a:schemeClr>
                </a:solidFill>
                <a:latin typeface="Calibri"/>
                <a:ea typeface="Calibri"/>
                <a:cs typeface="Calibri"/>
              </a:rPr>
              <a:t>ENCOMIENDA.ME</a:t>
            </a:r>
          </a:p>
        </p:txBody>
      </p:sp>
      <p:sp>
        <p:nvSpPr>
          <p:cNvPr id="7" name="CuadroTexto 6">
            <a:extLst>
              <a:ext uri="{FF2B5EF4-FFF2-40B4-BE49-F238E27FC236}">
                <a16:creationId xmlns:a16="http://schemas.microsoft.com/office/drawing/2014/main" id="{3A739E92-330D-944C-ED3E-C7F02FA216B3}"/>
              </a:ext>
            </a:extLst>
          </p:cNvPr>
          <p:cNvSpPr txBox="1"/>
          <p:nvPr/>
        </p:nvSpPr>
        <p:spPr>
          <a:xfrm>
            <a:off x="0" y="820746"/>
            <a:ext cx="5680363" cy="461665"/>
          </a:xfrm>
          <a:prstGeom prst="rect">
            <a:avLst/>
          </a:prstGeom>
          <a:noFill/>
        </p:spPr>
        <p:txBody>
          <a:bodyPr wrap="square" lIns="91440" tIns="45720" rIns="91440" bIns="45720" rtlCol="0" anchor="t">
            <a:spAutoFit/>
          </a:bodyPr>
          <a:lstStyle/>
          <a:p>
            <a:pPr algn="ctr"/>
            <a:r>
              <a:rPr lang="es-MX" sz="2400" dirty="0">
                <a:latin typeface="Calibri"/>
                <a:ea typeface="Calibri"/>
                <a:cs typeface="Calibri"/>
              </a:rPr>
              <a:t>Tecnologías utilizadas (</a:t>
            </a:r>
            <a:r>
              <a:rPr lang="es-MX" sz="2400" dirty="0" err="1">
                <a:latin typeface="Calibri"/>
                <a:ea typeface="Calibri"/>
                <a:cs typeface="Calibri"/>
              </a:rPr>
              <a:t>Backend</a:t>
            </a:r>
            <a:r>
              <a:rPr lang="es-MX" sz="2400" dirty="0">
                <a:latin typeface="Calibri"/>
                <a:ea typeface="Calibri"/>
                <a:cs typeface="Calibri"/>
              </a:rPr>
              <a:t>)</a:t>
            </a:r>
          </a:p>
        </p:txBody>
      </p:sp>
      <p:cxnSp>
        <p:nvCxnSpPr>
          <p:cNvPr id="9" name="Conector recto 8">
            <a:extLst>
              <a:ext uri="{FF2B5EF4-FFF2-40B4-BE49-F238E27FC236}">
                <a16:creationId xmlns:a16="http://schemas.microsoft.com/office/drawing/2014/main" id="{8768D7F4-D478-E252-1441-D950598597DE}"/>
              </a:ext>
            </a:extLst>
          </p:cNvPr>
          <p:cNvCxnSpPr/>
          <p:nvPr/>
        </p:nvCxnSpPr>
        <p:spPr>
          <a:xfrm>
            <a:off x="0" y="758027"/>
            <a:ext cx="4085617" cy="0"/>
          </a:xfrm>
          <a:prstGeom prst="line">
            <a:avLst/>
          </a:prstGeom>
          <a:ln w="15875">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pic>
        <p:nvPicPr>
          <p:cNvPr id="4" name="Imagen 3" descr="Logotipo&#10;&#10;Descripción generada automáticamente">
            <a:extLst>
              <a:ext uri="{FF2B5EF4-FFF2-40B4-BE49-F238E27FC236}">
                <a16:creationId xmlns:a16="http://schemas.microsoft.com/office/drawing/2014/main" id="{EA428E1F-A16E-886A-7571-BF04FAE0CF29}"/>
              </a:ext>
            </a:extLst>
          </p:cNvPr>
          <p:cNvPicPr>
            <a:picLocks noChangeAspect="1"/>
          </p:cNvPicPr>
          <p:nvPr/>
        </p:nvPicPr>
        <p:blipFill>
          <a:blip r:embed="rId2"/>
          <a:srcRect t="39" b="-785"/>
          <a:stretch/>
        </p:blipFill>
        <p:spPr>
          <a:xfrm>
            <a:off x="9558617" y="584"/>
            <a:ext cx="2633389" cy="648769"/>
          </a:xfrm>
          <a:prstGeom prst="rect">
            <a:avLst/>
          </a:prstGeom>
        </p:spPr>
      </p:pic>
      <p:pic>
        <p:nvPicPr>
          <p:cNvPr id="5" name="Gráfico 4">
            <a:extLst>
              <a:ext uri="{FF2B5EF4-FFF2-40B4-BE49-F238E27FC236}">
                <a16:creationId xmlns:a16="http://schemas.microsoft.com/office/drawing/2014/main" id="{9CE23515-B7F4-5D1D-5C63-A5A14344D9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42160" y="2260023"/>
            <a:ext cx="2996045" cy="1171864"/>
          </a:xfrm>
          <a:prstGeom prst="rect">
            <a:avLst/>
          </a:prstGeom>
        </p:spPr>
      </p:pic>
      <p:pic>
        <p:nvPicPr>
          <p:cNvPr id="11" name="Gráfico 10">
            <a:extLst>
              <a:ext uri="{FF2B5EF4-FFF2-40B4-BE49-F238E27FC236}">
                <a16:creationId xmlns:a16="http://schemas.microsoft.com/office/drawing/2014/main" id="{F273FDBF-0E45-2817-E90F-00876EBC08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48576" y="2058699"/>
            <a:ext cx="1598756" cy="1701510"/>
          </a:xfrm>
          <a:prstGeom prst="rect">
            <a:avLst/>
          </a:prstGeom>
        </p:spPr>
      </p:pic>
      <p:pic>
        <p:nvPicPr>
          <p:cNvPr id="18" name="Gráfico 17">
            <a:extLst>
              <a:ext uri="{FF2B5EF4-FFF2-40B4-BE49-F238E27FC236}">
                <a16:creationId xmlns:a16="http://schemas.microsoft.com/office/drawing/2014/main" id="{73A440D3-4433-3E82-32F0-464D7B0AAE5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41582" y="3736109"/>
            <a:ext cx="3493654" cy="1717963"/>
          </a:xfrm>
          <a:prstGeom prst="rect">
            <a:avLst/>
          </a:prstGeom>
        </p:spPr>
      </p:pic>
      <p:pic>
        <p:nvPicPr>
          <p:cNvPr id="19" name="Gráfico 18">
            <a:extLst>
              <a:ext uri="{FF2B5EF4-FFF2-40B4-BE49-F238E27FC236}">
                <a16:creationId xmlns:a16="http://schemas.microsoft.com/office/drawing/2014/main" id="{D5EF7E7F-9A46-437C-79DF-C2F59E196EB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347854" y="3773055"/>
            <a:ext cx="1484746" cy="1644074"/>
          </a:xfrm>
          <a:prstGeom prst="rect">
            <a:avLst/>
          </a:prstGeom>
        </p:spPr>
      </p:pic>
    </p:spTree>
    <p:extLst>
      <p:ext uri="{BB962C8B-B14F-4D97-AF65-F5344CB8AC3E}">
        <p14:creationId xmlns:p14="http://schemas.microsoft.com/office/powerpoint/2010/main" val="2262518029"/>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631F6A-EB74-63DD-1163-CD81289AA3DC}"/>
              </a:ext>
            </a:extLst>
          </p:cNvPr>
          <p:cNvSpPr>
            <a:spLocks noGrp="1"/>
          </p:cNvSpPr>
          <p:nvPr>
            <p:ph type="title"/>
          </p:nvPr>
        </p:nvSpPr>
        <p:spPr>
          <a:xfrm>
            <a:off x="827425" y="1082964"/>
            <a:ext cx="8596668" cy="639620"/>
          </a:xfrm>
        </p:spPr>
        <p:txBody>
          <a:bodyPr>
            <a:normAutofit fontScale="90000"/>
          </a:bodyPr>
          <a:lstStyle/>
          <a:p>
            <a:r>
              <a:rPr lang="es-ES" sz="3200">
                <a:solidFill>
                  <a:srgbClr val="000000"/>
                </a:solidFill>
                <a:latin typeface="Calibri"/>
                <a:ea typeface="Calibri"/>
                <a:cs typeface="Calibri"/>
              </a:rPr>
              <a:t>Resumen de costos</a:t>
            </a:r>
          </a:p>
        </p:txBody>
      </p:sp>
      <p:graphicFrame>
        <p:nvGraphicFramePr>
          <p:cNvPr id="5" name="Marcador de contenido 4">
            <a:extLst>
              <a:ext uri="{FF2B5EF4-FFF2-40B4-BE49-F238E27FC236}">
                <a16:creationId xmlns:a16="http://schemas.microsoft.com/office/drawing/2014/main" id="{F6CED6BC-02AC-6990-D997-42BECAF56A76}"/>
              </a:ext>
            </a:extLst>
          </p:cNvPr>
          <p:cNvGraphicFramePr>
            <a:graphicFrameLocks noGrp="1"/>
          </p:cNvGraphicFramePr>
          <p:nvPr>
            <p:ph idx="1"/>
            <p:extLst>
              <p:ext uri="{D42A27DB-BD31-4B8C-83A1-F6EECF244321}">
                <p14:modId xmlns:p14="http://schemas.microsoft.com/office/powerpoint/2010/main" val="276228846"/>
              </p:ext>
            </p:extLst>
          </p:nvPr>
        </p:nvGraphicFramePr>
        <p:xfrm>
          <a:off x="488704" y="1911642"/>
          <a:ext cx="9262980" cy="1708408"/>
        </p:xfrm>
        <a:graphic>
          <a:graphicData uri="http://schemas.openxmlformats.org/drawingml/2006/table">
            <a:tbl>
              <a:tblPr bandRow="1">
                <a:tableStyleId>{5C22544A-7EE6-4342-B048-85BDC9FD1C3A}</a:tableStyleId>
              </a:tblPr>
              <a:tblGrid>
                <a:gridCol w="2315745">
                  <a:extLst>
                    <a:ext uri="{9D8B030D-6E8A-4147-A177-3AD203B41FA5}">
                      <a16:colId xmlns:a16="http://schemas.microsoft.com/office/drawing/2014/main" val="3913023127"/>
                    </a:ext>
                  </a:extLst>
                </a:gridCol>
                <a:gridCol w="2315745">
                  <a:extLst>
                    <a:ext uri="{9D8B030D-6E8A-4147-A177-3AD203B41FA5}">
                      <a16:colId xmlns:a16="http://schemas.microsoft.com/office/drawing/2014/main" val="4121352758"/>
                    </a:ext>
                  </a:extLst>
                </a:gridCol>
                <a:gridCol w="2315745">
                  <a:extLst>
                    <a:ext uri="{9D8B030D-6E8A-4147-A177-3AD203B41FA5}">
                      <a16:colId xmlns:a16="http://schemas.microsoft.com/office/drawing/2014/main" val="2317622301"/>
                    </a:ext>
                  </a:extLst>
                </a:gridCol>
                <a:gridCol w="2315745">
                  <a:extLst>
                    <a:ext uri="{9D8B030D-6E8A-4147-A177-3AD203B41FA5}">
                      <a16:colId xmlns:a16="http://schemas.microsoft.com/office/drawing/2014/main" val="3759064557"/>
                    </a:ext>
                  </a:extLst>
                </a:gridCol>
              </a:tblGrid>
              <a:tr h="213551">
                <a:tc gridSpan="4">
                  <a:txBody>
                    <a:bodyPr/>
                    <a:lstStyle/>
                    <a:p>
                      <a:pPr algn="ctr" rtl="0" fontAlgn="b"/>
                      <a:r>
                        <a:rPr lang="es-ES" sz="1200" dirty="0">
                          <a:effectLst/>
                          <a:latin typeface="Calibri"/>
                        </a:rPr>
                        <a:t>DESGLOSE COSTO POR ROL (MENSUAL / TOTAL)</a:t>
                      </a:r>
                    </a:p>
                  </a:txBody>
                  <a:tcPr marL="28575" marR="28575" marT="0" marB="0" anchor="b"/>
                </a:tc>
                <a:tc hMerge="1">
                  <a:txBody>
                    <a:bodyPr/>
                    <a:lstStyle/>
                    <a:p>
                      <a:endParaRPr lang="es-ES"/>
                    </a:p>
                  </a:txBody>
                  <a:tcPr marL="0" marR="0" marT="0" marB="0" horzOverflow="overflow"/>
                </a:tc>
                <a:tc hMerge="1">
                  <a:txBody>
                    <a:bodyPr/>
                    <a:lstStyle/>
                    <a:p>
                      <a:endParaRPr lang="es-ES"/>
                    </a:p>
                  </a:txBody>
                  <a:tcPr marL="0" marR="0" marT="0" marB="0" horzOverflow="overflow"/>
                </a:tc>
                <a:tc hMerge="1">
                  <a:txBody>
                    <a:bodyPr/>
                    <a:lstStyle/>
                    <a:p>
                      <a:endParaRPr lang="es-ES"/>
                    </a:p>
                  </a:txBody>
                  <a:tcPr marL="0" marR="0" marT="0" marB="0" horzOverflow="overflow"/>
                </a:tc>
                <a:extLst>
                  <a:ext uri="{0D108BD9-81ED-4DB2-BD59-A6C34878D82A}">
                    <a16:rowId xmlns:a16="http://schemas.microsoft.com/office/drawing/2014/main" val="4291919001"/>
                  </a:ext>
                </a:extLst>
              </a:tr>
              <a:tr h="213551">
                <a:tc>
                  <a:txBody>
                    <a:bodyPr/>
                    <a:lstStyle/>
                    <a:p>
                      <a:pPr algn="ctr" rtl="0" fontAlgn="b"/>
                      <a:r>
                        <a:rPr lang="es-ES" sz="1200" dirty="0">
                          <a:effectLst/>
                          <a:latin typeface="Calibri"/>
                        </a:rPr>
                        <a:t>ROL</a:t>
                      </a:r>
                    </a:p>
                  </a:txBody>
                  <a:tcPr marL="28575" marR="28575" marT="0" marB="0" anchor="b"/>
                </a:tc>
                <a:tc>
                  <a:txBody>
                    <a:bodyPr/>
                    <a:lstStyle/>
                    <a:p>
                      <a:pPr algn="ctr" rtl="0" fontAlgn="b"/>
                      <a:r>
                        <a:rPr lang="es-ES" sz="1200" dirty="0">
                          <a:effectLst/>
                          <a:latin typeface="Calibri"/>
                        </a:rPr>
                        <a:t>COSTO HH</a:t>
                      </a:r>
                    </a:p>
                  </a:txBody>
                  <a:tcPr marL="28575" marR="28575" marT="0" marB="0" anchor="b"/>
                </a:tc>
                <a:tc>
                  <a:txBody>
                    <a:bodyPr/>
                    <a:lstStyle/>
                    <a:p>
                      <a:pPr algn="ctr" rtl="0" fontAlgn="b"/>
                      <a:r>
                        <a:rPr lang="es-ES" sz="1200" dirty="0">
                          <a:effectLst/>
                          <a:latin typeface="Calibri"/>
                        </a:rPr>
                        <a:t>MENSUAL</a:t>
                      </a:r>
                    </a:p>
                  </a:txBody>
                  <a:tcPr marL="28575" marR="28575" marT="0" marB="0" anchor="b"/>
                </a:tc>
                <a:tc>
                  <a:txBody>
                    <a:bodyPr/>
                    <a:lstStyle/>
                    <a:p>
                      <a:pPr algn="ctr" rtl="0" fontAlgn="b"/>
                      <a:r>
                        <a:rPr lang="es-ES" sz="1200" dirty="0">
                          <a:effectLst/>
                          <a:latin typeface="Calibri"/>
                        </a:rPr>
                        <a:t>TOTAL</a:t>
                      </a:r>
                    </a:p>
                  </a:txBody>
                  <a:tcPr marL="28575" marR="28575" marT="0" marB="0" anchor="b"/>
                </a:tc>
                <a:extLst>
                  <a:ext uri="{0D108BD9-81ED-4DB2-BD59-A6C34878D82A}">
                    <a16:rowId xmlns:a16="http://schemas.microsoft.com/office/drawing/2014/main" val="4112482709"/>
                  </a:ext>
                </a:extLst>
              </a:tr>
              <a:tr h="213551">
                <a:tc>
                  <a:txBody>
                    <a:bodyPr/>
                    <a:lstStyle/>
                    <a:p>
                      <a:pPr rtl="0" fontAlgn="b"/>
                      <a:r>
                        <a:rPr lang="es-ES" sz="1200" dirty="0">
                          <a:effectLst/>
                          <a:latin typeface="Calibri"/>
                        </a:rPr>
                        <a:t>Jefe de Proyecto</a:t>
                      </a:r>
                    </a:p>
                  </a:txBody>
                  <a:tcPr marL="28575" marR="28575" marT="0" marB="0" anchor="b"/>
                </a:tc>
                <a:tc>
                  <a:txBody>
                    <a:bodyPr/>
                    <a:lstStyle/>
                    <a:p>
                      <a:pPr algn="r" rtl="0" fontAlgn="b"/>
                      <a:r>
                        <a:rPr lang="es-ES" sz="1200" dirty="0">
                          <a:effectLst/>
                          <a:latin typeface="Calibri"/>
                        </a:rPr>
                        <a:t>$53.500</a:t>
                      </a:r>
                    </a:p>
                  </a:txBody>
                  <a:tcPr marL="28575" marR="28575" marT="0" marB="0" anchor="b"/>
                </a:tc>
                <a:tc>
                  <a:txBody>
                    <a:bodyPr/>
                    <a:lstStyle/>
                    <a:p>
                      <a:pPr algn="r" rtl="0" fontAlgn="b"/>
                      <a:r>
                        <a:rPr lang="es-ES" sz="1200" dirty="0">
                          <a:effectLst/>
                          <a:latin typeface="Calibri"/>
                        </a:rPr>
                        <a:t>$2.407.500</a:t>
                      </a:r>
                    </a:p>
                  </a:txBody>
                  <a:tcPr marL="28575" marR="28575" marT="0" marB="0" anchor="b"/>
                </a:tc>
                <a:tc>
                  <a:txBody>
                    <a:bodyPr/>
                    <a:lstStyle/>
                    <a:p>
                      <a:pPr algn="r" rtl="0" fontAlgn="b"/>
                      <a:r>
                        <a:rPr lang="es-ES" sz="1200" dirty="0">
                          <a:effectLst/>
                          <a:latin typeface="Calibri"/>
                        </a:rPr>
                        <a:t>$ 8.774.000 </a:t>
                      </a:r>
                    </a:p>
                  </a:txBody>
                  <a:tcPr marL="28575" marR="28575" marT="0" marB="0" anchor="b"/>
                </a:tc>
                <a:extLst>
                  <a:ext uri="{0D108BD9-81ED-4DB2-BD59-A6C34878D82A}">
                    <a16:rowId xmlns:a16="http://schemas.microsoft.com/office/drawing/2014/main" val="87285805"/>
                  </a:ext>
                </a:extLst>
              </a:tr>
              <a:tr h="213551">
                <a:tc>
                  <a:txBody>
                    <a:bodyPr/>
                    <a:lstStyle/>
                    <a:p>
                      <a:pPr rtl="0" fontAlgn="b"/>
                      <a:r>
                        <a:rPr lang="es-ES" sz="1200" dirty="0">
                          <a:effectLst/>
                          <a:latin typeface="Calibri"/>
                        </a:rPr>
                        <a:t>DevOps</a:t>
                      </a:r>
                    </a:p>
                  </a:txBody>
                  <a:tcPr marL="28575" marR="28575" marT="0" marB="0" anchor="b"/>
                </a:tc>
                <a:tc>
                  <a:txBody>
                    <a:bodyPr/>
                    <a:lstStyle/>
                    <a:p>
                      <a:pPr algn="r" rtl="0" fontAlgn="b"/>
                      <a:r>
                        <a:rPr lang="es-ES" sz="1200" dirty="0">
                          <a:effectLst/>
                          <a:latin typeface="Calibri"/>
                        </a:rPr>
                        <a:t>$42.800</a:t>
                      </a:r>
                    </a:p>
                  </a:txBody>
                  <a:tcPr marL="28575" marR="28575" marT="0" marB="0" anchor="b"/>
                </a:tc>
                <a:tc>
                  <a:txBody>
                    <a:bodyPr/>
                    <a:lstStyle/>
                    <a:p>
                      <a:pPr algn="r" rtl="0" fontAlgn="b"/>
                      <a:r>
                        <a:rPr lang="es-ES" sz="1200" dirty="0">
                          <a:effectLst/>
                          <a:latin typeface="Calibri"/>
                        </a:rPr>
                        <a:t>$1.926.000</a:t>
                      </a:r>
                    </a:p>
                  </a:txBody>
                  <a:tcPr marL="28575" marR="28575" marT="0" marB="0" anchor="b"/>
                </a:tc>
                <a:tc>
                  <a:txBody>
                    <a:bodyPr/>
                    <a:lstStyle/>
                    <a:p>
                      <a:pPr algn="r" rtl="0" fontAlgn="b"/>
                      <a:r>
                        <a:rPr lang="es-ES" sz="1200" dirty="0">
                          <a:effectLst/>
                          <a:latin typeface="Calibri"/>
                        </a:rPr>
                        <a:t>$ 9.256.000 </a:t>
                      </a:r>
                    </a:p>
                  </a:txBody>
                  <a:tcPr marL="28575" marR="28575" marT="0" marB="0" anchor="b"/>
                </a:tc>
                <a:extLst>
                  <a:ext uri="{0D108BD9-81ED-4DB2-BD59-A6C34878D82A}">
                    <a16:rowId xmlns:a16="http://schemas.microsoft.com/office/drawing/2014/main" val="925151936"/>
                  </a:ext>
                </a:extLst>
              </a:tr>
              <a:tr h="213551">
                <a:tc>
                  <a:txBody>
                    <a:bodyPr/>
                    <a:lstStyle/>
                    <a:p>
                      <a:pPr rtl="0" fontAlgn="b"/>
                      <a:r>
                        <a:rPr lang="es-ES" sz="1200" dirty="0">
                          <a:effectLst/>
                          <a:latin typeface="Calibri"/>
                        </a:rPr>
                        <a:t>Desarrollador</a:t>
                      </a:r>
                    </a:p>
                  </a:txBody>
                  <a:tcPr marL="28575" marR="28575" marT="0" marB="0" anchor="b"/>
                </a:tc>
                <a:tc>
                  <a:txBody>
                    <a:bodyPr/>
                    <a:lstStyle/>
                    <a:p>
                      <a:pPr algn="r" rtl="0" fontAlgn="b"/>
                      <a:r>
                        <a:rPr lang="es-ES" sz="1200" dirty="0">
                          <a:effectLst/>
                          <a:latin typeface="Calibri"/>
                        </a:rPr>
                        <a:t>$35.600</a:t>
                      </a:r>
                    </a:p>
                  </a:txBody>
                  <a:tcPr marL="28575" marR="28575" marT="0" marB="0" anchor="b"/>
                </a:tc>
                <a:tc>
                  <a:txBody>
                    <a:bodyPr/>
                    <a:lstStyle/>
                    <a:p>
                      <a:pPr algn="r" rtl="0" fontAlgn="b"/>
                      <a:r>
                        <a:rPr lang="es-ES" sz="1200" dirty="0">
                          <a:effectLst/>
                          <a:latin typeface="Calibri"/>
                        </a:rPr>
                        <a:t>$1.602.000</a:t>
                      </a:r>
                    </a:p>
                  </a:txBody>
                  <a:tcPr marL="28575" marR="28575" marT="0" marB="0" anchor="b"/>
                </a:tc>
                <a:tc>
                  <a:txBody>
                    <a:bodyPr/>
                    <a:lstStyle/>
                    <a:p>
                      <a:pPr algn="r" rtl="0" fontAlgn="b"/>
                      <a:r>
                        <a:rPr lang="es-ES" sz="1200" dirty="0">
                          <a:effectLst/>
                          <a:latin typeface="Calibri"/>
                        </a:rPr>
                        <a:t>$ 9.758.400 </a:t>
                      </a:r>
                    </a:p>
                  </a:txBody>
                  <a:tcPr marL="28575" marR="28575" marT="0" marB="0" anchor="b"/>
                </a:tc>
                <a:extLst>
                  <a:ext uri="{0D108BD9-81ED-4DB2-BD59-A6C34878D82A}">
                    <a16:rowId xmlns:a16="http://schemas.microsoft.com/office/drawing/2014/main" val="156186661"/>
                  </a:ext>
                </a:extLst>
              </a:tr>
              <a:tr h="213551">
                <a:tc>
                  <a:txBody>
                    <a:bodyPr/>
                    <a:lstStyle/>
                    <a:p>
                      <a:pPr rtl="0" fontAlgn="b"/>
                      <a:r>
                        <a:rPr lang="es-ES" sz="1200" dirty="0">
                          <a:effectLst/>
                          <a:latin typeface="Calibri"/>
                        </a:rPr>
                        <a:t>Calidad Y Testeo</a:t>
                      </a:r>
                    </a:p>
                  </a:txBody>
                  <a:tcPr marL="28575" marR="28575" marT="0" marB="0" anchor="b"/>
                </a:tc>
                <a:tc>
                  <a:txBody>
                    <a:bodyPr/>
                    <a:lstStyle/>
                    <a:p>
                      <a:pPr algn="r" rtl="0" fontAlgn="b"/>
                      <a:r>
                        <a:rPr lang="es-ES" sz="1200" dirty="0">
                          <a:effectLst/>
                          <a:latin typeface="Calibri"/>
                        </a:rPr>
                        <a:t>$25.000</a:t>
                      </a:r>
                    </a:p>
                  </a:txBody>
                  <a:tcPr marL="28575" marR="28575" marT="0" marB="0" anchor="b"/>
                </a:tc>
                <a:tc>
                  <a:txBody>
                    <a:bodyPr/>
                    <a:lstStyle/>
                    <a:p>
                      <a:pPr algn="r" rtl="0" fontAlgn="b"/>
                      <a:r>
                        <a:rPr lang="es-ES" sz="1200" dirty="0">
                          <a:effectLst/>
                          <a:latin typeface="Calibri"/>
                        </a:rPr>
                        <a:t>$1.125.000</a:t>
                      </a:r>
                    </a:p>
                  </a:txBody>
                  <a:tcPr marL="28575" marR="28575" marT="0" marB="0" anchor="b"/>
                </a:tc>
                <a:tc>
                  <a:txBody>
                    <a:bodyPr/>
                    <a:lstStyle/>
                    <a:p>
                      <a:pPr algn="r" rtl="0" fontAlgn="b"/>
                      <a:r>
                        <a:rPr lang="es-ES" sz="1200" dirty="0">
                          <a:effectLst/>
                          <a:latin typeface="Calibri"/>
                        </a:rPr>
                        <a:t>$ 1.800.000 </a:t>
                      </a:r>
                    </a:p>
                  </a:txBody>
                  <a:tcPr marL="28575" marR="28575" marT="0" marB="0" anchor="b"/>
                </a:tc>
                <a:extLst>
                  <a:ext uri="{0D108BD9-81ED-4DB2-BD59-A6C34878D82A}">
                    <a16:rowId xmlns:a16="http://schemas.microsoft.com/office/drawing/2014/main" val="1373221815"/>
                  </a:ext>
                </a:extLst>
              </a:tr>
              <a:tr h="213551">
                <a:tc>
                  <a:txBody>
                    <a:bodyPr/>
                    <a:lstStyle/>
                    <a:p>
                      <a:pPr rtl="0" fontAlgn="b"/>
                      <a:r>
                        <a:rPr lang="es-ES" sz="1200" dirty="0">
                          <a:effectLst/>
                          <a:latin typeface="Calibri"/>
                        </a:rPr>
                        <a:t>Diseñador</a:t>
                      </a:r>
                    </a:p>
                  </a:txBody>
                  <a:tcPr marL="28575" marR="28575" marT="0" marB="0" anchor="b"/>
                </a:tc>
                <a:tc>
                  <a:txBody>
                    <a:bodyPr/>
                    <a:lstStyle/>
                    <a:p>
                      <a:pPr algn="r" rtl="0" fontAlgn="b"/>
                      <a:r>
                        <a:rPr lang="es-ES" sz="1200" dirty="0">
                          <a:effectLst/>
                          <a:latin typeface="Calibri"/>
                        </a:rPr>
                        <a:t>$18.000</a:t>
                      </a:r>
                    </a:p>
                  </a:txBody>
                  <a:tcPr marL="28575" marR="28575" marT="0" marB="0" anchor="b"/>
                </a:tc>
                <a:tc>
                  <a:txBody>
                    <a:bodyPr/>
                    <a:lstStyle/>
                    <a:p>
                      <a:pPr algn="r" rtl="0" fontAlgn="b"/>
                      <a:r>
                        <a:rPr lang="es-ES" sz="1200" dirty="0">
                          <a:effectLst/>
                          <a:latin typeface="Calibri"/>
                        </a:rPr>
                        <a:t>$810.000</a:t>
                      </a:r>
                    </a:p>
                  </a:txBody>
                  <a:tcPr marL="28575" marR="28575" marT="0" marB="0" anchor="b"/>
                </a:tc>
                <a:tc>
                  <a:txBody>
                    <a:bodyPr/>
                    <a:lstStyle/>
                    <a:p>
                      <a:pPr algn="r" rtl="0" fontAlgn="b"/>
                      <a:r>
                        <a:rPr lang="es-ES" sz="1200" dirty="0">
                          <a:effectLst/>
                          <a:latin typeface="Calibri"/>
                        </a:rPr>
                        <a:t>$ 2.232.000 </a:t>
                      </a:r>
                    </a:p>
                  </a:txBody>
                  <a:tcPr marL="28575" marR="28575" marT="0" marB="0" anchor="b"/>
                </a:tc>
                <a:extLst>
                  <a:ext uri="{0D108BD9-81ED-4DB2-BD59-A6C34878D82A}">
                    <a16:rowId xmlns:a16="http://schemas.microsoft.com/office/drawing/2014/main" val="3288748369"/>
                  </a:ext>
                </a:extLst>
              </a:tr>
              <a:tr h="213551">
                <a:tc>
                  <a:txBody>
                    <a:bodyPr/>
                    <a:lstStyle/>
                    <a:p>
                      <a:pPr rtl="0" fontAlgn="b"/>
                      <a:r>
                        <a:rPr lang="es-ES" sz="1200" b="1" dirty="0">
                          <a:effectLst/>
                          <a:latin typeface="Calibri"/>
                        </a:rPr>
                        <a:t>TOTAL HH</a:t>
                      </a:r>
                    </a:p>
                  </a:txBody>
                  <a:tcPr marL="28575" marR="28575" marT="0" marB="0" anchor="b"/>
                </a:tc>
                <a:tc>
                  <a:txBody>
                    <a:bodyPr/>
                    <a:lstStyle/>
                    <a:p>
                      <a:pPr rtl="0" fontAlgn="b"/>
                      <a:endParaRPr lang="es-ES" sz="1200" dirty="0">
                        <a:effectLst/>
                        <a:latin typeface="Calibri"/>
                      </a:endParaRPr>
                    </a:p>
                  </a:txBody>
                  <a:tcPr marL="28575" marR="28575" marT="0" marB="0" anchor="b"/>
                </a:tc>
                <a:tc>
                  <a:txBody>
                    <a:bodyPr/>
                    <a:lstStyle/>
                    <a:p>
                      <a:pPr algn="r" rtl="0" fontAlgn="b"/>
                      <a:r>
                        <a:rPr lang="es-ES" sz="1200" dirty="0">
                          <a:effectLst/>
                          <a:latin typeface="Calibri"/>
                        </a:rPr>
                        <a:t>$ 7.870.500 </a:t>
                      </a:r>
                    </a:p>
                  </a:txBody>
                  <a:tcPr marL="28575" marR="28575" marT="0" marB="0" anchor="b"/>
                </a:tc>
                <a:tc>
                  <a:txBody>
                    <a:bodyPr/>
                    <a:lstStyle/>
                    <a:p>
                      <a:pPr algn="r" rtl="0" fontAlgn="b"/>
                      <a:r>
                        <a:rPr lang="es-ES" sz="1200" dirty="0">
                          <a:effectLst/>
                          <a:latin typeface="Calibri"/>
                        </a:rPr>
                        <a:t>$ 31.820.400 </a:t>
                      </a:r>
                    </a:p>
                  </a:txBody>
                  <a:tcPr marL="28575" marR="28575" marT="0" marB="0" anchor="b"/>
                </a:tc>
                <a:extLst>
                  <a:ext uri="{0D108BD9-81ED-4DB2-BD59-A6C34878D82A}">
                    <a16:rowId xmlns:a16="http://schemas.microsoft.com/office/drawing/2014/main" val="93194150"/>
                  </a:ext>
                </a:extLst>
              </a:tr>
            </a:tbl>
          </a:graphicData>
        </a:graphic>
      </p:graphicFrame>
      <p:graphicFrame>
        <p:nvGraphicFramePr>
          <p:cNvPr id="4" name="Tabla 3">
            <a:extLst>
              <a:ext uri="{FF2B5EF4-FFF2-40B4-BE49-F238E27FC236}">
                <a16:creationId xmlns:a16="http://schemas.microsoft.com/office/drawing/2014/main" id="{7F788050-6E1A-274A-6A60-080C6AB482E7}"/>
              </a:ext>
            </a:extLst>
          </p:cNvPr>
          <p:cNvGraphicFramePr>
            <a:graphicFrameLocks noGrp="1"/>
          </p:cNvGraphicFramePr>
          <p:nvPr>
            <p:extLst>
              <p:ext uri="{D42A27DB-BD31-4B8C-83A1-F6EECF244321}">
                <p14:modId xmlns:p14="http://schemas.microsoft.com/office/powerpoint/2010/main" val="2950717862"/>
              </p:ext>
            </p:extLst>
          </p:nvPr>
        </p:nvGraphicFramePr>
        <p:xfrm>
          <a:off x="483143" y="4212479"/>
          <a:ext cx="4631494" cy="1615694"/>
        </p:xfrm>
        <a:graphic>
          <a:graphicData uri="http://schemas.openxmlformats.org/drawingml/2006/table">
            <a:tbl>
              <a:tblPr bandRow="1">
                <a:tableStyleId>{5C22544A-7EE6-4342-B048-85BDC9FD1C3A}</a:tableStyleId>
              </a:tblPr>
              <a:tblGrid>
                <a:gridCol w="2315747">
                  <a:extLst>
                    <a:ext uri="{9D8B030D-6E8A-4147-A177-3AD203B41FA5}">
                      <a16:colId xmlns:a16="http://schemas.microsoft.com/office/drawing/2014/main" val="3510869178"/>
                    </a:ext>
                  </a:extLst>
                </a:gridCol>
                <a:gridCol w="2315747">
                  <a:extLst>
                    <a:ext uri="{9D8B030D-6E8A-4147-A177-3AD203B41FA5}">
                      <a16:colId xmlns:a16="http://schemas.microsoft.com/office/drawing/2014/main" val="405232447"/>
                    </a:ext>
                  </a:extLst>
                </a:gridCol>
              </a:tblGrid>
              <a:tr h="207816">
                <a:tc gridSpan="2">
                  <a:txBody>
                    <a:bodyPr/>
                    <a:lstStyle/>
                    <a:p>
                      <a:pPr algn="ctr" rtl="0" fontAlgn="base">
                        <a:lnSpc>
                          <a:spcPts val="975"/>
                        </a:lnSpc>
                      </a:pPr>
                      <a:r>
                        <a:rPr lang="es-ES" sz="1200" dirty="0">
                          <a:effectLst/>
                          <a:latin typeface="Calibri"/>
                        </a:rPr>
                        <a:t>COSTO TOTAL POR FASE</a:t>
                      </a:r>
                    </a:p>
                  </a:txBody>
                  <a:tcPr marL="23574" marR="23574" anchor="b"/>
                </a:tc>
                <a:tc hMerge="1">
                  <a:txBody>
                    <a:bodyPr/>
                    <a:lstStyle/>
                    <a:p>
                      <a:endParaRPr lang="es-ES"/>
                    </a:p>
                  </a:txBody>
                  <a:tcPr marL="0" marR="0" marT="0" marB="0" horzOverflow="overflow"/>
                </a:tc>
                <a:extLst>
                  <a:ext uri="{0D108BD9-81ED-4DB2-BD59-A6C34878D82A}">
                    <a16:rowId xmlns:a16="http://schemas.microsoft.com/office/drawing/2014/main" val="1193659381"/>
                  </a:ext>
                </a:extLst>
              </a:tr>
              <a:tr h="207816">
                <a:tc>
                  <a:txBody>
                    <a:bodyPr/>
                    <a:lstStyle/>
                    <a:p>
                      <a:pPr rtl="0" fontAlgn="base">
                        <a:lnSpc>
                          <a:spcPts val="975"/>
                        </a:lnSpc>
                      </a:pPr>
                      <a:r>
                        <a:rPr lang="es-ES" sz="1200" dirty="0">
                          <a:effectLst/>
                          <a:latin typeface="Calibri"/>
                        </a:rPr>
                        <a:t>Fase de Planificación</a:t>
                      </a:r>
                    </a:p>
                  </a:txBody>
                  <a:tcPr marL="23574" marR="23574" anchor="b"/>
                </a:tc>
                <a:tc>
                  <a:txBody>
                    <a:bodyPr/>
                    <a:lstStyle/>
                    <a:p>
                      <a:pPr algn="r" rtl="0" fontAlgn="base">
                        <a:lnSpc>
                          <a:spcPts val="975"/>
                        </a:lnSpc>
                      </a:pPr>
                      <a:r>
                        <a:rPr lang="es-ES" sz="1200" dirty="0">
                          <a:effectLst/>
                          <a:latin typeface="Calibri"/>
                        </a:rPr>
                        <a:t>$ 4.365.600 </a:t>
                      </a:r>
                    </a:p>
                  </a:txBody>
                  <a:tcPr marL="23574" marR="23574" anchor="b"/>
                </a:tc>
                <a:extLst>
                  <a:ext uri="{0D108BD9-81ED-4DB2-BD59-A6C34878D82A}">
                    <a16:rowId xmlns:a16="http://schemas.microsoft.com/office/drawing/2014/main" val="334093087"/>
                  </a:ext>
                </a:extLst>
              </a:tr>
              <a:tr h="254000">
                <a:tc>
                  <a:txBody>
                    <a:bodyPr/>
                    <a:lstStyle/>
                    <a:p>
                      <a:pPr rtl="0" fontAlgn="base">
                        <a:lnSpc>
                          <a:spcPts val="975"/>
                        </a:lnSpc>
                      </a:pPr>
                      <a:r>
                        <a:rPr lang="es-ES" sz="1200" dirty="0">
                          <a:effectLst/>
                          <a:latin typeface="Calibri"/>
                        </a:rPr>
                        <a:t>Fase de Análisis y Diseño</a:t>
                      </a:r>
                    </a:p>
                  </a:txBody>
                  <a:tcPr marL="23574" marR="23574" anchor="b"/>
                </a:tc>
                <a:tc>
                  <a:txBody>
                    <a:bodyPr/>
                    <a:lstStyle/>
                    <a:p>
                      <a:pPr algn="r" rtl="0" fontAlgn="base">
                        <a:lnSpc>
                          <a:spcPts val="975"/>
                        </a:lnSpc>
                      </a:pPr>
                      <a:r>
                        <a:rPr lang="es-ES" sz="1200" dirty="0">
                          <a:effectLst/>
                          <a:latin typeface="Calibri"/>
                        </a:rPr>
                        <a:t>$ 7.237.600 </a:t>
                      </a:r>
                    </a:p>
                  </a:txBody>
                  <a:tcPr marL="23574" marR="23574" anchor="b"/>
                </a:tc>
                <a:extLst>
                  <a:ext uri="{0D108BD9-81ED-4DB2-BD59-A6C34878D82A}">
                    <a16:rowId xmlns:a16="http://schemas.microsoft.com/office/drawing/2014/main" val="2004382616"/>
                  </a:ext>
                </a:extLst>
              </a:tr>
              <a:tr h="207816">
                <a:tc>
                  <a:txBody>
                    <a:bodyPr/>
                    <a:lstStyle/>
                    <a:p>
                      <a:pPr rtl="0" fontAlgn="base">
                        <a:lnSpc>
                          <a:spcPts val="975"/>
                        </a:lnSpc>
                      </a:pPr>
                      <a:r>
                        <a:rPr lang="es-ES" sz="1200" dirty="0">
                          <a:effectLst/>
                          <a:latin typeface="Calibri"/>
                        </a:rPr>
                        <a:t>Fase de Desarrollo</a:t>
                      </a:r>
                    </a:p>
                  </a:txBody>
                  <a:tcPr marL="23574" marR="23574" anchor="b"/>
                </a:tc>
                <a:tc>
                  <a:txBody>
                    <a:bodyPr/>
                    <a:lstStyle/>
                    <a:p>
                      <a:pPr algn="r" rtl="0" fontAlgn="base">
                        <a:lnSpc>
                          <a:spcPts val="975"/>
                        </a:lnSpc>
                      </a:pPr>
                      <a:r>
                        <a:rPr lang="es-ES" sz="1200" dirty="0">
                          <a:effectLst/>
                          <a:latin typeface="Calibri"/>
                        </a:rPr>
                        <a:t>$ 13.395.200 </a:t>
                      </a:r>
                    </a:p>
                  </a:txBody>
                  <a:tcPr marL="23574" marR="23574" anchor="b"/>
                </a:tc>
                <a:extLst>
                  <a:ext uri="{0D108BD9-81ED-4DB2-BD59-A6C34878D82A}">
                    <a16:rowId xmlns:a16="http://schemas.microsoft.com/office/drawing/2014/main" val="2017320215"/>
                  </a:ext>
                </a:extLst>
              </a:tr>
              <a:tr h="207816">
                <a:tc>
                  <a:txBody>
                    <a:bodyPr/>
                    <a:lstStyle/>
                    <a:p>
                      <a:pPr rtl="0" fontAlgn="base">
                        <a:lnSpc>
                          <a:spcPts val="975"/>
                        </a:lnSpc>
                      </a:pPr>
                      <a:r>
                        <a:rPr lang="es-ES" sz="1200" dirty="0">
                          <a:effectLst/>
                          <a:latin typeface="Calibri"/>
                        </a:rPr>
                        <a:t>Fase de QA</a:t>
                      </a:r>
                    </a:p>
                  </a:txBody>
                  <a:tcPr marL="23574" marR="23574" anchor="b"/>
                </a:tc>
                <a:tc>
                  <a:txBody>
                    <a:bodyPr/>
                    <a:lstStyle/>
                    <a:p>
                      <a:pPr algn="r" rtl="0" fontAlgn="base">
                        <a:lnSpc>
                          <a:spcPts val="975"/>
                        </a:lnSpc>
                      </a:pPr>
                      <a:r>
                        <a:rPr lang="es-ES" sz="1200" dirty="0">
                          <a:effectLst/>
                          <a:latin typeface="Calibri"/>
                        </a:rPr>
                        <a:t>$ 3.598.800 </a:t>
                      </a:r>
                    </a:p>
                  </a:txBody>
                  <a:tcPr marL="23574" marR="23574" anchor="b"/>
                </a:tc>
                <a:extLst>
                  <a:ext uri="{0D108BD9-81ED-4DB2-BD59-A6C34878D82A}">
                    <a16:rowId xmlns:a16="http://schemas.microsoft.com/office/drawing/2014/main" val="1850527109"/>
                  </a:ext>
                </a:extLst>
              </a:tr>
              <a:tr h="196272">
                <a:tc>
                  <a:txBody>
                    <a:bodyPr/>
                    <a:lstStyle/>
                    <a:p>
                      <a:pPr rtl="0" fontAlgn="base">
                        <a:lnSpc>
                          <a:spcPts val="975"/>
                        </a:lnSpc>
                      </a:pPr>
                      <a:r>
                        <a:rPr lang="es-ES" sz="1200" dirty="0">
                          <a:effectLst/>
                          <a:latin typeface="Calibri"/>
                        </a:rPr>
                        <a:t>Fase de Implementación y Cierre</a:t>
                      </a:r>
                    </a:p>
                  </a:txBody>
                  <a:tcPr marL="23574" marR="23574" anchor="b"/>
                </a:tc>
                <a:tc>
                  <a:txBody>
                    <a:bodyPr/>
                    <a:lstStyle/>
                    <a:p>
                      <a:pPr algn="r" rtl="0" fontAlgn="base">
                        <a:lnSpc>
                          <a:spcPts val="975"/>
                        </a:lnSpc>
                      </a:pPr>
                      <a:r>
                        <a:rPr lang="es-ES" sz="1200" dirty="0">
                          <a:effectLst/>
                          <a:latin typeface="Calibri"/>
                        </a:rPr>
                        <a:t>$ 3.223.200 </a:t>
                      </a:r>
                    </a:p>
                  </a:txBody>
                  <a:tcPr marL="23574" marR="23574" anchor="b"/>
                </a:tc>
                <a:extLst>
                  <a:ext uri="{0D108BD9-81ED-4DB2-BD59-A6C34878D82A}">
                    <a16:rowId xmlns:a16="http://schemas.microsoft.com/office/drawing/2014/main" val="2184834328"/>
                  </a:ext>
                </a:extLst>
              </a:tr>
              <a:tr h="207816">
                <a:tc>
                  <a:txBody>
                    <a:bodyPr/>
                    <a:lstStyle/>
                    <a:p>
                      <a:pPr rtl="0" fontAlgn="base">
                        <a:lnSpc>
                          <a:spcPts val="975"/>
                        </a:lnSpc>
                      </a:pPr>
                      <a:r>
                        <a:rPr lang="es-ES" sz="1200" b="1" dirty="0">
                          <a:effectLst/>
                          <a:latin typeface="Calibri"/>
                        </a:rPr>
                        <a:t>TOTAL HH FASES</a:t>
                      </a:r>
                    </a:p>
                  </a:txBody>
                  <a:tcPr marL="23574" marR="23574" anchor="b"/>
                </a:tc>
                <a:tc>
                  <a:txBody>
                    <a:bodyPr/>
                    <a:lstStyle/>
                    <a:p>
                      <a:pPr algn="r" rtl="0" fontAlgn="base">
                        <a:lnSpc>
                          <a:spcPts val="975"/>
                        </a:lnSpc>
                      </a:pPr>
                      <a:r>
                        <a:rPr lang="es-ES" sz="1200" dirty="0">
                          <a:effectLst/>
                          <a:latin typeface="Calibri"/>
                        </a:rPr>
                        <a:t>$ 31.820.400 </a:t>
                      </a:r>
                    </a:p>
                  </a:txBody>
                  <a:tcPr marL="23574" marR="23574" anchor="b"/>
                </a:tc>
                <a:extLst>
                  <a:ext uri="{0D108BD9-81ED-4DB2-BD59-A6C34878D82A}">
                    <a16:rowId xmlns:a16="http://schemas.microsoft.com/office/drawing/2014/main" val="2630691242"/>
                  </a:ext>
                </a:extLst>
              </a:tr>
            </a:tbl>
          </a:graphicData>
        </a:graphic>
      </p:graphicFrame>
      <p:pic>
        <p:nvPicPr>
          <p:cNvPr id="9" name="Imagen 8" descr="Logotipo&#10;&#10;Descripción generada automáticamente">
            <a:extLst>
              <a:ext uri="{FF2B5EF4-FFF2-40B4-BE49-F238E27FC236}">
                <a16:creationId xmlns:a16="http://schemas.microsoft.com/office/drawing/2014/main" id="{A45B0E38-6932-F605-1182-C7FC0AC1058D}"/>
              </a:ext>
            </a:extLst>
          </p:cNvPr>
          <p:cNvPicPr>
            <a:picLocks noChangeAspect="1"/>
          </p:cNvPicPr>
          <p:nvPr/>
        </p:nvPicPr>
        <p:blipFill>
          <a:blip r:embed="rId2"/>
          <a:srcRect t="39" b="-785"/>
          <a:stretch/>
        </p:blipFill>
        <p:spPr>
          <a:xfrm>
            <a:off x="9558617" y="584"/>
            <a:ext cx="2633389" cy="648769"/>
          </a:xfrm>
          <a:prstGeom prst="rect">
            <a:avLst/>
          </a:prstGeom>
        </p:spPr>
      </p:pic>
      <p:cxnSp>
        <p:nvCxnSpPr>
          <p:cNvPr id="11" name="Conector recto 10">
            <a:extLst>
              <a:ext uri="{FF2B5EF4-FFF2-40B4-BE49-F238E27FC236}">
                <a16:creationId xmlns:a16="http://schemas.microsoft.com/office/drawing/2014/main" id="{466ADBC5-DAFD-4964-D948-1212FBFF4FA2}"/>
              </a:ext>
            </a:extLst>
          </p:cNvPr>
          <p:cNvCxnSpPr/>
          <p:nvPr/>
        </p:nvCxnSpPr>
        <p:spPr>
          <a:xfrm>
            <a:off x="0" y="758027"/>
            <a:ext cx="4085617" cy="0"/>
          </a:xfrm>
          <a:prstGeom prst="line">
            <a:avLst/>
          </a:prstGeom>
          <a:ln w="15875">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B9C66FCC-809D-2B5A-48B5-E8E096AF52C2}"/>
              </a:ext>
            </a:extLst>
          </p:cNvPr>
          <p:cNvSpPr txBox="1"/>
          <p:nvPr/>
        </p:nvSpPr>
        <p:spPr>
          <a:xfrm>
            <a:off x="782733" y="392019"/>
            <a:ext cx="2055090" cy="369332"/>
          </a:xfrm>
          <a:prstGeom prst="rect">
            <a:avLst/>
          </a:prstGeom>
          <a:noFill/>
        </p:spPr>
        <p:txBody>
          <a:bodyPr wrap="square" lIns="91440" tIns="45720" rIns="91440" bIns="45720" rtlCol="0" anchor="t">
            <a:spAutoFit/>
          </a:bodyPr>
          <a:lstStyle/>
          <a:p>
            <a:r>
              <a:rPr lang="es-MX" dirty="0">
                <a:solidFill>
                  <a:schemeClr val="bg2">
                    <a:lumMod val="50000"/>
                  </a:schemeClr>
                </a:solidFill>
                <a:latin typeface="Calibri"/>
                <a:ea typeface="Calibri"/>
                <a:cs typeface="Calibri"/>
              </a:rPr>
              <a:t>ENCOMIENDA.ME</a:t>
            </a:r>
          </a:p>
        </p:txBody>
      </p:sp>
      <p:graphicFrame>
        <p:nvGraphicFramePr>
          <p:cNvPr id="15" name="Tabla 14">
            <a:extLst>
              <a:ext uri="{FF2B5EF4-FFF2-40B4-BE49-F238E27FC236}">
                <a16:creationId xmlns:a16="http://schemas.microsoft.com/office/drawing/2014/main" id="{808D3FE5-8166-DC56-B7B6-23D36764FE40}"/>
              </a:ext>
            </a:extLst>
          </p:cNvPr>
          <p:cNvGraphicFramePr>
            <a:graphicFrameLocks noGrp="1"/>
          </p:cNvGraphicFramePr>
          <p:nvPr>
            <p:extLst>
              <p:ext uri="{D42A27DB-BD31-4B8C-83A1-F6EECF244321}">
                <p14:modId xmlns:p14="http://schemas.microsoft.com/office/powerpoint/2010/main" val="1887579604"/>
              </p:ext>
            </p:extLst>
          </p:nvPr>
        </p:nvGraphicFramePr>
        <p:xfrm>
          <a:off x="5361980" y="4208322"/>
          <a:ext cx="4377474" cy="658083"/>
        </p:xfrm>
        <a:graphic>
          <a:graphicData uri="http://schemas.openxmlformats.org/drawingml/2006/table">
            <a:tbl>
              <a:tblPr bandRow="1">
                <a:tableStyleId>{5C22544A-7EE6-4342-B048-85BDC9FD1C3A}</a:tableStyleId>
              </a:tblPr>
              <a:tblGrid>
                <a:gridCol w="2188737">
                  <a:extLst>
                    <a:ext uri="{9D8B030D-6E8A-4147-A177-3AD203B41FA5}">
                      <a16:colId xmlns:a16="http://schemas.microsoft.com/office/drawing/2014/main" val="881939622"/>
                    </a:ext>
                  </a:extLst>
                </a:gridCol>
                <a:gridCol w="2188737">
                  <a:extLst>
                    <a:ext uri="{9D8B030D-6E8A-4147-A177-3AD203B41FA5}">
                      <a16:colId xmlns:a16="http://schemas.microsoft.com/office/drawing/2014/main" val="692416873"/>
                    </a:ext>
                  </a:extLst>
                </a:gridCol>
              </a:tblGrid>
              <a:tr h="219361">
                <a:tc>
                  <a:txBody>
                    <a:bodyPr/>
                    <a:lstStyle/>
                    <a:p>
                      <a:pPr algn="ctr" rtl="0" fontAlgn="base">
                        <a:lnSpc>
                          <a:spcPts val="804"/>
                        </a:lnSpc>
                      </a:pPr>
                      <a:r>
                        <a:rPr lang="es-ES" sz="1200" dirty="0">
                          <a:effectLst/>
                        </a:rPr>
                        <a:t>Margen </a:t>
                      </a:r>
                    </a:p>
                  </a:txBody>
                  <a:tcPr marL="19441" marR="19441" marT="37719" marB="37719" anchor="b"/>
                </a:tc>
                <a:tc>
                  <a:txBody>
                    <a:bodyPr/>
                    <a:lstStyle/>
                    <a:p>
                      <a:pPr algn="r" rtl="0" fontAlgn="base">
                        <a:lnSpc>
                          <a:spcPts val="804"/>
                        </a:lnSpc>
                      </a:pPr>
                      <a:r>
                        <a:rPr lang="es-ES" sz="1200" dirty="0">
                          <a:effectLst/>
                        </a:rPr>
                        <a:t>60%</a:t>
                      </a:r>
                    </a:p>
                  </a:txBody>
                  <a:tcPr marL="19441" marR="19441" marT="37719" marB="37719" anchor="b"/>
                </a:tc>
                <a:extLst>
                  <a:ext uri="{0D108BD9-81ED-4DB2-BD59-A6C34878D82A}">
                    <a16:rowId xmlns:a16="http://schemas.microsoft.com/office/drawing/2014/main" val="2016521073"/>
                  </a:ext>
                </a:extLst>
              </a:tr>
              <a:tr h="219361">
                <a:tc>
                  <a:txBody>
                    <a:bodyPr/>
                    <a:lstStyle/>
                    <a:p>
                      <a:pPr rtl="0" fontAlgn="base">
                        <a:lnSpc>
                          <a:spcPts val="804"/>
                        </a:lnSpc>
                      </a:pPr>
                      <a:r>
                        <a:rPr lang="es-ES" sz="1200" dirty="0">
                          <a:effectLst/>
                        </a:rPr>
                        <a:t>Utilidad</a:t>
                      </a:r>
                    </a:p>
                  </a:txBody>
                  <a:tcPr marL="19441" marR="19441" marT="37719" marB="37719" anchor="b"/>
                </a:tc>
                <a:tc>
                  <a:txBody>
                    <a:bodyPr/>
                    <a:lstStyle/>
                    <a:p>
                      <a:pPr algn="r" rtl="0" fontAlgn="base">
                        <a:lnSpc>
                          <a:spcPts val="804"/>
                        </a:lnSpc>
                      </a:pPr>
                      <a:r>
                        <a:rPr lang="es-ES" sz="1200" dirty="0">
                          <a:effectLst/>
                        </a:rPr>
                        <a:t>$ 19.092.240 </a:t>
                      </a:r>
                    </a:p>
                  </a:txBody>
                  <a:tcPr marL="19441" marR="19441" marT="37719" marB="37719" anchor="b"/>
                </a:tc>
                <a:extLst>
                  <a:ext uri="{0D108BD9-81ED-4DB2-BD59-A6C34878D82A}">
                    <a16:rowId xmlns:a16="http://schemas.microsoft.com/office/drawing/2014/main" val="336509922"/>
                  </a:ext>
                </a:extLst>
              </a:tr>
              <a:tr h="219361">
                <a:tc>
                  <a:txBody>
                    <a:bodyPr/>
                    <a:lstStyle/>
                    <a:p>
                      <a:pPr rtl="0" fontAlgn="base">
                        <a:lnSpc>
                          <a:spcPts val="804"/>
                        </a:lnSpc>
                      </a:pPr>
                      <a:r>
                        <a:rPr lang="es-ES" sz="1200" dirty="0">
                          <a:effectLst/>
                        </a:rPr>
                        <a:t>Precio Final</a:t>
                      </a:r>
                    </a:p>
                  </a:txBody>
                  <a:tcPr marL="19441" marR="19441" marT="37719" marB="37719" anchor="b"/>
                </a:tc>
                <a:tc>
                  <a:txBody>
                    <a:bodyPr/>
                    <a:lstStyle/>
                    <a:p>
                      <a:pPr algn="r" rtl="0" fontAlgn="base">
                        <a:lnSpc>
                          <a:spcPts val="804"/>
                        </a:lnSpc>
                      </a:pPr>
                      <a:r>
                        <a:rPr lang="es-ES" sz="1200" dirty="0">
                          <a:effectLst/>
                        </a:rPr>
                        <a:t>$ 50.912.640 </a:t>
                      </a:r>
                    </a:p>
                  </a:txBody>
                  <a:tcPr marL="19441" marR="19441" marT="37719" marB="37719" anchor="b"/>
                </a:tc>
                <a:extLst>
                  <a:ext uri="{0D108BD9-81ED-4DB2-BD59-A6C34878D82A}">
                    <a16:rowId xmlns:a16="http://schemas.microsoft.com/office/drawing/2014/main" val="1672381123"/>
                  </a:ext>
                </a:extLst>
              </a:tr>
            </a:tbl>
          </a:graphicData>
        </a:graphic>
      </p:graphicFrame>
    </p:spTree>
    <p:extLst>
      <p:ext uri="{BB962C8B-B14F-4D97-AF65-F5344CB8AC3E}">
        <p14:creationId xmlns:p14="http://schemas.microsoft.com/office/powerpoint/2010/main" val="187983095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3B5815F-4341-2A3D-A22D-8F6657D201F3}"/>
              </a:ext>
            </a:extLst>
          </p:cNvPr>
          <p:cNvSpPr txBox="1"/>
          <p:nvPr/>
        </p:nvSpPr>
        <p:spPr>
          <a:xfrm>
            <a:off x="554183" y="2049701"/>
            <a:ext cx="9120909" cy="584775"/>
          </a:xfrm>
          <a:prstGeom prst="rect">
            <a:avLst/>
          </a:prstGeom>
          <a:noFill/>
        </p:spPr>
        <p:txBody>
          <a:bodyPr wrap="square" lIns="91440" tIns="45720" rIns="91440" bIns="45720" rtlCol="0" anchor="t">
            <a:spAutoFit/>
          </a:bodyPr>
          <a:lstStyle/>
          <a:p>
            <a:pPr algn="ctr"/>
            <a:r>
              <a:rPr lang="es-MX" sz="3200" dirty="0">
                <a:latin typeface="Calibri"/>
                <a:ea typeface="Calibri"/>
                <a:cs typeface="Calibri"/>
              </a:rPr>
              <a:t>DEMOSTRACIÓN DEL RESULTADO DEL PROYECTO</a:t>
            </a:r>
            <a:endParaRPr lang="es-CL" sz="3200" dirty="0">
              <a:solidFill>
                <a:schemeClr val="bg2">
                  <a:lumMod val="50000"/>
                </a:schemeClr>
              </a:solidFill>
              <a:latin typeface="Calibri"/>
              <a:ea typeface="Calibri"/>
              <a:cs typeface="Calibri"/>
            </a:endParaRPr>
          </a:p>
        </p:txBody>
      </p:sp>
      <p:pic>
        <p:nvPicPr>
          <p:cNvPr id="3" name="Imagen 2" descr="Logotipo&#10;&#10;Descripción generada automáticamente">
            <a:extLst>
              <a:ext uri="{FF2B5EF4-FFF2-40B4-BE49-F238E27FC236}">
                <a16:creationId xmlns:a16="http://schemas.microsoft.com/office/drawing/2014/main" id="{A33065CC-C1AA-61EB-F4CB-0D9EE198F357}"/>
              </a:ext>
            </a:extLst>
          </p:cNvPr>
          <p:cNvPicPr>
            <a:picLocks noChangeAspect="1"/>
          </p:cNvPicPr>
          <p:nvPr/>
        </p:nvPicPr>
        <p:blipFill>
          <a:blip r:embed="rId2"/>
          <a:srcRect t="39" b="-785"/>
          <a:stretch/>
        </p:blipFill>
        <p:spPr>
          <a:xfrm>
            <a:off x="9558617" y="584"/>
            <a:ext cx="2633389" cy="648769"/>
          </a:xfrm>
          <a:prstGeom prst="rect">
            <a:avLst/>
          </a:prstGeom>
        </p:spPr>
      </p:pic>
      <p:pic>
        <p:nvPicPr>
          <p:cNvPr id="5" name="Gráfico 4">
            <a:extLst>
              <a:ext uri="{FF2B5EF4-FFF2-40B4-BE49-F238E27FC236}">
                <a16:creationId xmlns:a16="http://schemas.microsoft.com/office/drawing/2014/main" id="{2515B547-7968-942C-7C51-C1E9FC65E5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9987" y="2925618"/>
            <a:ext cx="5829300" cy="2438400"/>
          </a:xfrm>
          <a:prstGeom prst="rect">
            <a:avLst/>
          </a:prstGeom>
        </p:spPr>
      </p:pic>
    </p:spTree>
    <p:extLst>
      <p:ext uri="{BB962C8B-B14F-4D97-AF65-F5344CB8AC3E}">
        <p14:creationId xmlns:p14="http://schemas.microsoft.com/office/powerpoint/2010/main" val="489174681"/>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54D38248-5D31-85F9-1E0F-4A607BCD5F6A}"/>
              </a:ext>
            </a:extLst>
          </p:cNvPr>
          <p:cNvSpPr txBox="1"/>
          <p:nvPr/>
        </p:nvSpPr>
        <p:spPr>
          <a:xfrm>
            <a:off x="740212" y="368928"/>
            <a:ext cx="2051770" cy="646331"/>
          </a:xfrm>
          <a:prstGeom prst="rect">
            <a:avLst/>
          </a:prstGeom>
          <a:noFill/>
        </p:spPr>
        <p:txBody>
          <a:bodyPr wrap="square" lIns="91440" tIns="45720" rIns="91440" bIns="45720" rtlCol="0" anchor="t">
            <a:spAutoFit/>
          </a:bodyPr>
          <a:lstStyle/>
          <a:p>
            <a:r>
              <a:rPr lang="es-MX">
                <a:solidFill>
                  <a:schemeClr val="bg2">
                    <a:lumMod val="50000"/>
                  </a:schemeClr>
                </a:solidFill>
                <a:latin typeface="Calibri"/>
                <a:ea typeface="Calibri"/>
                <a:cs typeface="Calibri"/>
              </a:rPr>
              <a:t>ENCOMIENDA.ME</a:t>
            </a:r>
          </a:p>
          <a:p>
            <a:endParaRPr lang="es-MX">
              <a:solidFill>
                <a:schemeClr val="bg2">
                  <a:lumMod val="50000"/>
                </a:schemeClr>
              </a:solidFill>
              <a:latin typeface="Calibri"/>
              <a:ea typeface="Calibri"/>
              <a:cs typeface="Calibri"/>
            </a:endParaRPr>
          </a:p>
        </p:txBody>
      </p:sp>
      <p:sp>
        <p:nvSpPr>
          <p:cNvPr id="7" name="CuadroTexto 6">
            <a:extLst>
              <a:ext uri="{FF2B5EF4-FFF2-40B4-BE49-F238E27FC236}">
                <a16:creationId xmlns:a16="http://schemas.microsoft.com/office/drawing/2014/main" id="{3A739E92-330D-944C-ED3E-C7F02FA216B3}"/>
              </a:ext>
            </a:extLst>
          </p:cNvPr>
          <p:cNvSpPr txBox="1"/>
          <p:nvPr/>
        </p:nvSpPr>
        <p:spPr>
          <a:xfrm>
            <a:off x="44547" y="711394"/>
            <a:ext cx="3608961" cy="1200329"/>
          </a:xfrm>
          <a:prstGeom prst="rect">
            <a:avLst/>
          </a:prstGeom>
          <a:noFill/>
        </p:spPr>
        <p:txBody>
          <a:bodyPr wrap="square" lIns="91440" tIns="45720" rIns="91440" bIns="45720" rtlCol="0" anchor="t">
            <a:spAutoFit/>
          </a:bodyPr>
          <a:lstStyle/>
          <a:p>
            <a:pPr algn="ctr"/>
            <a:r>
              <a:rPr lang="es-MX" sz="3600">
                <a:latin typeface="Calibri"/>
                <a:ea typeface="Calibri"/>
                <a:cs typeface="Calibri"/>
              </a:rPr>
              <a:t>Integrantes</a:t>
            </a:r>
            <a:endParaRPr lang="es-ES">
              <a:latin typeface="Calibri"/>
              <a:ea typeface="Calibri"/>
              <a:cs typeface="Calibri"/>
            </a:endParaRPr>
          </a:p>
          <a:p>
            <a:pPr algn="ctr"/>
            <a:endParaRPr lang="es-MX" sz="3600">
              <a:latin typeface="Calibri"/>
              <a:ea typeface="Calibri"/>
              <a:cs typeface="Calibri"/>
            </a:endParaRPr>
          </a:p>
        </p:txBody>
      </p:sp>
      <p:cxnSp>
        <p:nvCxnSpPr>
          <p:cNvPr id="9" name="Conector recto 8">
            <a:extLst>
              <a:ext uri="{FF2B5EF4-FFF2-40B4-BE49-F238E27FC236}">
                <a16:creationId xmlns:a16="http://schemas.microsoft.com/office/drawing/2014/main" id="{8768D7F4-D478-E252-1441-D950598597DE}"/>
              </a:ext>
            </a:extLst>
          </p:cNvPr>
          <p:cNvCxnSpPr/>
          <p:nvPr/>
        </p:nvCxnSpPr>
        <p:spPr>
          <a:xfrm>
            <a:off x="0" y="653643"/>
            <a:ext cx="4085617" cy="0"/>
          </a:xfrm>
          <a:prstGeom prst="line">
            <a:avLst/>
          </a:prstGeom>
          <a:ln w="15875">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652EE866-CCCC-9184-0EEA-EB95CBE9F5CB}"/>
              </a:ext>
            </a:extLst>
          </p:cNvPr>
          <p:cNvSpPr txBox="1"/>
          <p:nvPr/>
        </p:nvSpPr>
        <p:spPr>
          <a:xfrm>
            <a:off x="3014382" y="1714499"/>
            <a:ext cx="322729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000">
                <a:latin typeface="Calibri"/>
                <a:ea typeface="Calibri"/>
                <a:cs typeface="Calibri"/>
              </a:rPr>
              <a:t>Agustín Sánchez Cigna</a:t>
            </a:r>
          </a:p>
          <a:p>
            <a:r>
              <a:rPr lang="es-ES" sz="2000">
                <a:latin typeface="Calibri"/>
                <a:ea typeface="Calibri"/>
                <a:cs typeface="Calibri"/>
              </a:rPr>
              <a:t>Jefe de Proyecto</a:t>
            </a:r>
          </a:p>
        </p:txBody>
      </p:sp>
      <p:pic>
        <p:nvPicPr>
          <p:cNvPr id="25" name="Imagen 24" descr="Logotipo&#10;&#10;Descripción generada automáticamente">
            <a:extLst>
              <a:ext uri="{FF2B5EF4-FFF2-40B4-BE49-F238E27FC236}">
                <a16:creationId xmlns:a16="http://schemas.microsoft.com/office/drawing/2014/main" id="{9D4D8A34-5078-BBBA-3895-00216E2CC99B}"/>
              </a:ext>
            </a:extLst>
          </p:cNvPr>
          <p:cNvPicPr>
            <a:picLocks noChangeAspect="1"/>
          </p:cNvPicPr>
          <p:nvPr/>
        </p:nvPicPr>
        <p:blipFill>
          <a:blip r:embed="rId2"/>
          <a:srcRect t="39" b="-785"/>
          <a:stretch/>
        </p:blipFill>
        <p:spPr>
          <a:xfrm>
            <a:off x="9558617" y="584"/>
            <a:ext cx="2633389" cy="648769"/>
          </a:xfrm>
          <a:prstGeom prst="rect">
            <a:avLst/>
          </a:prstGeom>
        </p:spPr>
      </p:pic>
      <p:pic>
        <p:nvPicPr>
          <p:cNvPr id="28" name="Imagen 27" descr="Un hombre con una camisa negra&#10;&#10;Descripción generada automáticamente">
            <a:extLst>
              <a:ext uri="{FF2B5EF4-FFF2-40B4-BE49-F238E27FC236}">
                <a16:creationId xmlns:a16="http://schemas.microsoft.com/office/drawing/2014/main" id="{FE93E378-E959-91A7-F41E-84E1190C2E38}"/>
              </a:ext>
            </a:extLst>
          </p:cNvPr>
          <p:cNvPicPr>
            <a:picLocks noChangeAspect="1"/>
          </p:cNvPicPr>
          <p:nvPr/>
        </p:nvPicPr>
        <p:blipFill>
          <a:blip r:embed="rId3"/>
          <a:stretch>
            <a:fillRect/>
          </a:stretch>
        </p:blipFill>
        <p:spPr>
          <a:xfrm>
            <a:off x="7507941" y="2420471"/>
            <a:ext cx="2050677" cy="2061883"/>
          </a:xfrm>
          <a:prstGeom prst="roundRect">
            <a:avLst/>
          </a:prstGeom>
          <a:ln>
            <a:solidFill>
              <a:schemeClr val="tx1"/>
            </a:solidFill>
          </a:ln>
        </p:spPr>
      </p:pic>
      <p:sp>
        <p:nvSpPr>
          <p:cNvPr id="29" name="CuadroTexto 28">
            <a:extLst>
              <a:ext uri="{FF2B5EF4-FFF2-40B4-BE49-F238E27FC236}">
                <a16:creationId xmlns:a16="http://schemas.microsoft.com/office/drawing/2014/main" id="{F0A46395-2B70-3E4E-0E0C-CF14FEA43DD4}"/>
              </a:ext>
            </a:extLst>
          </p:cNvPr>
          <p:cNvSpPr txBox="1"/>
          <p:nvPr/>
        </p:nvSpPr>
        <p:spPr>
          <a:xfrm>
            <a:off x="4986617" y="3104028"/>
            <a:ext cx="252132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000">
                <a:latin typeface="Calibri"/>
                <a:ea typeface="Calibri"/>
                <a:cs typeface="Calibri"/>
              </a:rPr>
              <a:t>Kevin Trujillo Ramírez</a:t>
            </a:r>
          </a:p>
          <a:p>
            <a:r>
              <a:rPr lang="es-ES" sz="2000">
                <a:latin typeface="Calibri"/>
                <a:ea typeface="Calibri"/>
                <a:cs typeface="Calibri"/>
              </a:rPr>
              <a:t>Desarrollador</a:t>
            </a:r>
          </a:p>
        </p:txBody>
      </p:sp>
      <p:pic>
        <p:nvPicPr>
          <p:cNvPr id="30" name="Imagen 29" descr="Un hombre con traje gris y camiseta negra&#10;&#10;Descripción generada automáticamente">
            <a:extLst>
              <a:ext uri="{FF2B5EF4-FFF2-40B4-BE49-F238E27FC236}">
                <a16:creationId xmlns:a16="http://schemas.microsoft.com/office/drawing/2014/main" id="{8EEFA825-12C4-90E2-D42E-F592337A312C}"/>
              </a:ext>
            </a:extLst>
          </p:cNvPr>
          <p:cNvPicPr>
            <a:picLocks noChangeAspect="1"/>
          </p:cNvPicPr>
          <p:nvPr/>
        </p:nvPicPr>
        <p:blipFill>
          <a:blip r:embed="rId4"/>
          <a:stretch>
            <a:fillRect/>
          </a:stretch>
        </p:blipFill>
        <p:spPr>
          <a:xfrm>
            <a:off x="822512" y="3814483"/>
            <a:ext cx="2041713" cy="2052918"/>
          </a:xfrm>
          <a:prstGeom prst="roundRect">
            <a:avLst/>
          </a:prstGeom>
          <a:ln>
            <a:solidFill>
              <a:schemeClr val="tx1"/>
            </a:solidFill>
          </a:ln>
        </p:spPr>
      </p:pic>
      <p:sp>
        <p:nvSpPr>
          <p:cNvPr id="31" name="CuadroTexto 30">
            <a:extLst>
              <a:ext uri="{FF2B5EF4-FFF2-40B4-BE49-F238E27FC236}">
                <a16:creationId xmlns:a16="http://schemas.microsoft.com/office/drawing/2014/main" id="{502DAA0D-06AE-2E14-522A-7D6559B548BE}"/>
              </a:ext>
            </a:extLst>
          </p:cNvPr>
          <p:cNvSpPr txBox="1"/>
          <p:nvPr/>
        </p:nvSpPr>
        <p:spPr>
          <a:xfrm>
            <a:off x="3014381" y="4840939"/>
            <a:ext cx="322729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000">
                <a:latin typeface="Calibri"/>
                <a:ea typeface="Calibri"/>
                <a:cs typeface="Calibri"/>
              </a:rPr>
              <a:t>Ignacio Sánchez Cigna</a:t>
            </a:r>
          </a:p>
          <a:p>
            <a:r>
              <a:rPr lang="es-ES" sz="2000">
                <a:latin typeface="Calibri"/>
                <a:ea typeface="Calibri"/>
                <a:cs typeface="Calibri"/>
              </a:rPr>
              <a:t>Desarrollador</a:t>
            </a:r>
          </a:p>
        </p:txBody>
      </p:sp>
      <p:pic>
        <p:nvPicPr>
          <p:cNvPr id="33" name="Imagen 32">
            <a:extLst>
              <a:ext uri="{FF2B5EF4-FFF2-40B4-BE49-F238E27FC236}">
                <a16:creationId xmlns:a16="http://schemas.microsoft.com/office/drawing/2014/main" id="{0B94DADB-21F0-88F1-0E14-E673BDF60C98}"/>
              </a:ext>
            </a:extLst>
          </p:cNvPr>
          <p:cNvPicPr>
            <a:picLocks noChangeAspect="1"/>
          </p:cNvPicPr>
          <p:nvPr/>
        </p:nvPicPr>
        <p:blipFill>
          <a:blip r:embed="rId5"/>
          <a:stretch>
            <a:fillRect/>
          </a:stretch>
        </p:blipFill>
        <p:spPr>
          <a:xfrm>
            <a:off x="822512" y="1394011"/>
            <a:ext cx="2041712" cy="2052918"/>
          </a:xfrm>
          <a:prstGeom prst="roundRect">
            <a:avLst/>
          </a:prstGeom>
          <a:ln>
            <a:solidFill>
              <a:schemeClr val="tx1"/>
            </a:solidFill>
          </a:ln>
        </p:spPr>
      </p:pic>
    </p:spTree>
    <p:extLst>
      <p:ext uri="{BB962C8B-B14F-4D97-AF65-F5344CB8AC3E}">
        <p14:creationId xmlns:p14="http://schemas.microsoft.com/office/powerpoint/2010/main" val="243681598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655BCA-E587-44DD-D3DA-498120E310C8}"/>
              </a:ext>
            </a:extLst>
          </p:cNvPr>
          <p:cNvSpPr>
            <a:spLocks noGrp="1"/>
          </p:cNvSpPr>
          <p:nvPr>
            <p:ph type="title"/>
          </p:nvPr>
        </p:nvSpPr>
        <p:spPr>
          <a:xfrm>
            <a:off x="838200" y="365125"/>
            <a:ext cx="10515600" cy="949783"/>
          </a:xfrm>
        </p:spPr>
        <p:txBody>
          <a:bodyPr>
            <a:normAutofit/>
          </a:bodyPr>
          <a:lstStyle/>
          <a:p>
            <a:r>
              <a:rPr lang="es-ES" sz="3600">
                <a:latin typeface="Calibri"/>
                <a:ea typeface="Calibri Light"/>
                <a:cs typeface="Calibri Light"/>
              </a:rPr>
              <a:t>Índice</a:t>
            </a:r>
            <a:endParaRPr lang="es-ES" sz="3600">
              <a:latin typeface="Calibri"/>
              <a:ea typeface="Calibri"/>
              <a:cs typeface="Calibri"/>
            </a:endParaRPr>
          </a:p>
        </p:txBody>
      </p:sp>
      <p:sp>
        <p:nvSpPr>
          <p:cNvPr id="3" name="Marcador de contenido 2">
            <a:extLst>
              <a:ext uri="{FF2B5EF4-FFF2-40B4-BE49-F238E27FC236}">
                <a16:creationId xmlns:a16="http://schemas.microsoft.com/office/drawing/2014/main" id="{F2E8B15A-E032-BCC9-0D52-C10296610E8B}"/>
              </a:ext>
            </a:extLst>
          </p:cNvPr>
          <p:cNvSpPr>
            <a:spLocks noGrp="1"/>
          </p:cNvSpPr>
          <p:nvPr>
            <p:ph idx="1"/>
          </p:nvPr>
        </p:nvSpPr>
        <p:spPr>
          <a:xfrm>
            <a:off x="838200" y="1157572"/>
            <a:ext cx="10515600" cy="5290788"/>
          </a:xfrm>
        </p:spPr>
        <p:txBody>
          <a:bodyPr vert="horz" lIns="91440" tIns="45720" rIns="91440" bIns="45720" rtlCol="0" anchor="t">
            <a:noAutofit/>
          </a:bodyPr>
          <a:lstStyle/>
          <a:p>
            <a:pPr marL="914400" indent="-314325">
              <a:lnSpc>
                <a:spcPct val="150000"/>
              </a:lnSpc>
              <a:spcBef>
                <a:spcPts val="0"/>
              </a:spcBef>
              <a:buFont typeface="Lato,Sans-Serif" panose="020B0604020202020204" pitchFamily="34" charset="0"/>
              <a:buChar char="●"/>
            </a:pPr>
            <a:r>
              <a:rPr lang="es-CL" sz="1400" dirty="0">
                <a:solidFill>
                  <a:srgbClr val="000000"/>
                </a:solidFill>
                <a:latin typeface="Calibri"/>
                <a:ea typeface="Calibri"/>
                <a:cs typeface="Calibri"/>
              </a:rPr>
              <a:t>Descripción del Proyecto</a:t>
            </a:r>
            <a:endParaRPr lang="en-US" sz="1400" dirty="0">
              <a:solidFill>
                <a:srgbClr val="000000"/>
              </a:solidFill>
              <a:latin typeface="Calibri"/>
              <a:ea typeface="Calibri"/>
              <a:cs typeface="Calibri"/>
            </a:endParaRPr>
          </a:p>
          <a:p>
            <a:pPr marL="914400" indent="-314325">
              <a:lnSpc>
                <a:spcPct val="150000"/>
              </a:lnSpc>
              <a:spcBef>
                <a:spcPts val="0"/>
              </a:spcBef>
              <a:buFont typeface="Lato,Sans-Serif" panose="020B0604020202020204" pitchFamily="34" charset="0"/>
              <a:buChar char="●"/>
            </a:pPr>
            <a:r>
              <a:rPr lang="es-CL" sz="1400" dirty="0">
                <a:solidFill>
                  <a:srgbClr val="000000"/>
                </a:solidFill>
                <a:latin typeface="Calibri"/>
                <a:ea typeface="Calibri"/>
                <a:cs typeface="Calibri"/>
              </a:rPr>
              <a:t>Objetivo Generales y Específicos</a:t>
            </a:r>
            <a:endParaRPr lang="en-US" sz="1400" dirty="0">
              <a:solidFill>
                <a:srgbClr val="000000"/>
              </a:solidFill>
              <a:latin typeface="Calibri"/>
              <a:ea typeface="Calibri"/>
              <a:cs typeface="Calibri"/>
            </a:endParaRPr>
          </a:p>
          <a:p>
            <a:pPr marL="914400" indent="-314325">
              <a:lnSpc>
                <a:spcPct val="150000"/>
              </a:lnSpc>
              <a:spcBef>
                <a:spcPts val="0"/>
              </a:spcBef>
              <a:buFont typeface="Lato,Sans-Serif" panose="020B0604020202020204" pitchFamily="34" charset="0"/>
              <a:buChar char="●"/>
            </a:pPr>
            <a:r>
              <a:rPr lang="es-CL" sz="1400" dirty="0">
                <a:solidFill>
                  <a:srgbClr val="000000"/>
                </a:solidFill>
                <a:latin typeface="Calibri"/>
                <a:ea typeface="Calibri"/>
                <a:cs typeface="Calibri"/>
              </a:rPr>
              <a:t>Alcances y limitaciones del proyecto</a:t>
            </a:r>
            <a:endParaRPr lang="en-US" sz="1400" dirty="0">
              <a:solidFill>
                <a:srgbClr val="000000"/>
              </a:solidFill>
              <a:latin typeface="Calibri"/>
              <a:ea typeface="Calibri"/>
              <a:cs typeface="Calibri"/>
            </a:endParaRPr>
          </a:p>
          <a:p>
            <a:pPr marL="914400" indent="-314325">
              <a:lnSpc>
                <a:spcPct val="150000"/>
              </a:lnSpc>
              <a:spcBef>
                <a:spcPts val="0"/>
              </a:spcBef>
              <a:buFont typeface="Lato,Sans-Serif" panose="020B0604020202020204" pitchFamily="34" charset="0"/>
              <a:buChar char="●"/>
            </a:pPr>
            <a:r>
              <a:rPr lang="es-CL" sz="1400" dirty="0">
                <a:solidFill>
                  <a:srgbClr val="000000"/>
                </a:solidFill>
                <a:latin typeface="Calibri"/>
                <a:ea typeface="Calibri"/>
                <a:cs typeface="Calibri"/>
              </a:rPr>
              <a:t>Metodología de trabajo para el desarrollo del proyecto</a:t>
            </a:r>
            <a:endParaRPr lang="en-US" sz="1400" dirty="0">
              <a:solidFill>
                <a:srgbClr val="000000"/>
              </a:solidFill>
              <a:latin typeface="Calibri"/>
              <a:ea typeface="Calibri"/>
              <a:cs typeface="Calibri"/>
            </a:endParaRPr>
          </a:p>
          <a:p>
            <a:pPr marL="914400" indent="-314325">
              <a:lnSpc>
                <a:spcPct val="150000"/>
              </a:lnSpc>
              <a:spcBef>
                <a:spcPts val="0"/>
              </a:spcBef>
              <a:buFont typeface="Lato,Sans-Serif" panose="020B0604020202020204" pitchFamily="34" charset="0"/>
              <a:buChar char="●"/>
            </a:pPr>
            <a:r>
              <a:rPr lang="es-CL" sz="1400" dirty="0">
                <a:solidFill>
                  <a:srgbClr val="000000"/>
                </a:solidFill>
                <a:latin typeface="Calibri"/>
                <a:ea typeface="Calibri"/>
                <a:cs typeface="Calibri"/>
              </a:rPr>
              <a:t>Arquitectura del software</a:t>
            </a:r>
            <a:endParaRPr lang="en-US" sz="1400" dirty="0">
              <a:solidFill>
                <a:srgbClr val="000000"/>
              </a:solidFill>
              <a:latin typeface="Calibri"/>
              <a:ea typeface="Calibri"/>
              <a:cs typeface="Calibri"/>
            </a:endParaRPr>
          </a:p>
          <a:p>
            <a:pPr marL="1371600" lvl="1" indent="-314325">
              <a:lnSpc>
                <a:spcPct val="150000"/>
              </a:lnSpc>
              <a:spcBef>
                <a:spcPts val="0"/>
              </a:spcBef>
              <a:buFont typeface="Lato,Sans-Serif" panose="020B0604020202020204" pitchFamily="34" charset="0"/>
              <a:buChar char="○"/>
            </a:pPr>
            <a:r>
              <a:rPr lang="es-CL" sz="1400" dirty="0">
                <a:solidFill>
                  <a:srgbClr val="000000"/>
                </a:solidFill>
                <a:latin typeface="Calibri"/>
                <a:ea typeface="Calibri"/>
                <a:cs typeface="Calibri"/>
              </a:rPr>
              <a:t>Caso uso general</a:t>
            </a:r>
            <a:endParaRPr lang="en-US" sz="1400" dirty="0">
              <a:solidFill>
                <a:srgbClr val="000000"/>
              </a:solidFill>
              <a:latin typeface="Calibri"/>
              <a:ea typeface="Calibri"/>
              <a:cs typeface="Calibri"/>
            </a:endParaRPr>
          </a:p>
          <a:p>
            <a:pPr marL="1371600" lvl="1" indent="-314325">
              <a:lnSpc>
                <a:spcPct val="150000"/>
              </a:lnSpc>
              <a:spcBef>
                <a:spcPts val="0"/>
              </a:spcBef>
              <a:buFont typeface="Lato,Sans-Serif" panose="020B0604020202020204" pitchFamily="34" charset="0"/>
              <a:buChar char="○"/>
            </a:pPr>
            <a:r>
              <a:rPr lang="es-CL" sz="1400" dirty="0">
                <a:solidFill>
                  <a:srgbClr val="000000"/>
                </a:solidFill>
                <a:latin typeface="Calibri"/>
                <a:ea typeface="Calibri"/>
                <a:cs typeface="Calibri"/>
              </a:rPr>
              <a:t>Diagrama de clases</a:t>
            </a:r>
            <a:endParaRPr lang="en-US" sz="1400" dirty="0">
              <a:solidFill>
                <a:srgbClr val="000000"/>
              </a:solidFill>
              <a:latin typeface="Calibri"/>
              <a:ea typeface="Calibri"/>
              <a:cs typeface="Calibri"/>
            </a:endParaRPr>
          </a:p>
          <a:p>
            <a:pPr marL="1371600" lvl="1" indent="-314325">
              <a:lnSpc>
                <a:spcPct val="150000"/>
              </a:lnSpc>
              <a:spcBef>
                <a:spcPts val="0"/>
              </a:spcBef>
              <a:buFont typeface="Lato,Sans-Serif" panose="020B0604020202020204" pitchFamily="34" charset="0"/>
              <a:buChar char="○"/>
            </a:pPr>
            <a:r>
              <a:rPr lang="es-CL" sz="1400" dirty="0">
                <a:solidFill>
                  <a:srgbClr val="000000"/>
                </a:solidFill>
                <a:latin typeface="Calibri"/>
                <a:ea typeface="Calibri"/>
                <a:cs typeface="Calibri"/>
              </a:rPr>
              <a:t>Diagrama componentes</a:t>
            </a:r>
            <a:endParaRPr lang="en-US" sz="1400" dirty="0">
              <a:solidFill>
                <a:srgbClr val="000000"/>
              </a:solidFill>
              <a:latin typeface="Calibri"/>
              <a:ea typeface="Calibri"/>
              <a:cs typeface="Calibri"/>
            </a:endParaRPr>
          </a:p>
          <a:p>
            <a:pPr marL="914400" indent="-314325">
              <a:lnSpc>
                <a:spcPct val="150000"/>
              </a:lnSpc>
              <a:spcBef>
                <a:spcPts val="0"/>
              </a:spcBef>
              <a:buFont typeface="Lato,Sans-Serif" panose="020B0604020202020204" pitchFamily="34" charset="0"/>
              <a:buChar char="●"/>
            </a:pPr>
            <a:r>
              <a:rPr lang="es-CL" sz="1400" dirty="0">
                <a:solidFill>
                  <a:srgbClr val="000000"/>
                </a:solidFill>
                <a:latin typeface="Calibri"/>
                <a:ea typeface="Calibri"/>
                <a:cs typeface="Calibri"/>
              </a:rPr>
              <a:t>Modelo de datos</a:t>
            </a:r>
            <a:endParaRPr lang="es-CL" sz="1400">
              <a:solidFill>
                <a:srgbClr val="000000"/>
              </a:solidFill>
              <a:latin typeface="Calibri"/>
              <a:ea typeface="Calibri"/>
              <a:cs typeface="Calibri"/>
            </a:endParaRPr>
          </a:p>
          <a:p>
            <a:pPr marL="914400" indent="-314325">
              <a:lnSpc>
                <a:spcPct val="150000"/>
              </a:lnSpc>
              <a:spcBef>
                <a:spcPts val="0"/>
              </a:spcBef>
              <a:buFont typeface="Lato,Sans-Serif" panose="020B0604020202020204" pitchFamily="34" charset="0"/>
              <a:buChar char="●"/>
            </a:pPr>
            <a:r>
              <a:rPr lang="es-CL" sz="1400" dirty="0">
                <a:solidFill>
                  <a:srgbClr val="000000"/>
                </a:solidFill>
                <a:latin typeface="Calibri"/>
                <a:ea typeface="Calibri"/>
                <a:cs typeface="Calibri"/>
              </a:rPr>
              <a:t>Cronograma para el desarrollo del proyecto</a:t>
            </a:r>
          </a:p>
          <a:p>
            <a:pPr marL="914400" indent="-314325">
              <a:lnSpc>
                <a:spcPct val="150000"/>
              </a:lnSpc>
              <a:spcBef>
                <a:spcPts val="0"/>
              </a:spcBef>
              <a:buFont typeface="Lato,Sans-Serif" panose="020B0604020202020204" pitchFamily="34" charset="0"/>
              <a:buChar char="●"/>
            </a:pPr>
            <a:r>
              <a:rPr lang="es-CL" sz="1400" dirty="0">
                <a:solidFill>
                  <a:srgbClr val="000000"/>
                </a:solidFill>
                <a:latin typeface="Calibri"/>
                <a:ea typeface="Calibri"/>
                <a:cs typeface="Calibri"/>
              </a:rPr>
              <a:t>Tecnologías utilizadas (</a:t>
            </a:r>
            <a:r>
              <a:rPr lang="es-CL" sz="1400" dirty="0" err="1">
                <a:solidFill>
                  <a:srgbClr val="000000"/>
                </a:solidFill>
                <a:latin typeface="Calibri"/>
                <a:ea typeface="Calibri"/>
                <a:cs typeface="Calibri"/>
              </a:rPr>
              <a:t>Frontend</a:t>
            </a:r>
            <a:r>
              <a:rPr lang="es-CL" sz="1400" dirty="0">
                <a:solidFill>
                  <a:srgbClr val="000000"/>
                </a:solidFill>
                <a:latin typeface="Calibri"/>
                <a:ea typeface="Calibri"/>
                <a:cs typeface="Calibri"/>
              </a:rPr>
              <a:t>)</a:t>
            </a:r>
            <a:endParaRPr lang="en-US" sz="1400" dirty="0">
              <a:solidFill>
                <a:srgbClr val="000000"/>
              </a:solidFill>
              <a:latin typeface="Calibri"/>
              <a:ea typeface="Calibri"/>
              <a:cs typeface="Calibri"/>
            </a:endParaRPr>
          </a:p>
          <a:p>
            <a:pPr marL="914400" indent="-314325">
              <a:lnSpc>
                <a:spcPct val="150000"/>
              </a:lnSpc>
              <a:spcBef>
                <a:spcPts val="0"/>
              </a:spcBef>
              <a:buFont typeface="Lato,Sans-Serif" panose="020B0604020202020204" pitchFamily="34" charset="0"/>
              <a:buChar char="●"/>
            </a:pPr>
            <a:r>
              <a:rPr lang="es-CL" sz="1400" dirty="0">
                <a:solidFill>
                  <a:srgbClr val="000000"/>
                </a:solidFill>
                <a:latin typeface="Calibri"/>
                <a:ea typeface="Calibri"/>
                <a:cs typeface="Calibri"/>
              </a:rPr>
              <a:t>Tecnologías utilizadas (</a:t>
            </a:r>
            <a:r>
              <a:rPr lang="es-CL" sz="1400" dirty="0" err="1">
                <a:solidFill>
                  <a:srgbClr val="000000"/>
                </a:solidFill>
                <a:latin typeface="Calibri"/>
                <a:ea typeface="Calibri"/>
                <a:cs typeface="Calibri"/>
              </a:rPr>
              <a:t>Backend</a:t>
            </a:r>
            <a:r>
              <a:rPr lang="es-CL" sz="1400" dirty="0">
                <a:solidFill>
                  <a:srgbClr val="000000"/>
                </a:solidFill>
                <a:latin typeface="Calibri"/>
                <a:ea typeface="Calibri"/>
                <a:cs typeface="Calibri"/>
              </a:rPr>
              <a:t>)</a:t>
            </a:r>
          </a:p>
          <a:p>
            <a:pPr marL="914400" indent="-314325">
              <a:lnSpc>
                <a:spcPct val="150000"/>
              </a:lnSpc>
              <a:spcBef>
                <a:spcPts val="0"/>
              </a:spcBef>
              <a:buFont typeface="Lato,Sans-Serif" panose="020B0604020202020204" pitchFamily="34" charset="0"/>
              <a:buChar char="●"/>
            </a:pPr>
            <a:r>
              <a:rPr lang="es-CL" sz="1400" dirty="0">
                <a:solidFill>
                  <a:srgbClr val="000000"/>
                </a:solidFill>
                <a:latin typeface="Calibri"/>
                <a:ea typeface="Calibri"/>
                <a:cs typeface="Calibri"/>
              </a:rPr>
              <a:t>Resumen de costos</a:t>
            </a:r>
          </a:p>
          <a:p>
            <a:pPr marL="914400" indent="-314325">
              <a:lnSpc>
                <a:spcPct val="150000"/>
              </a:lnSpc>
              <a:spcBef>
                <a:spcPts val="0"/>
              </a:spcBef>
              <a:buFont typeface="Lato,Sans-Serif" panose="020B0604020202020204" pitchFamily="34" charset="0"/>
              <a:buChar char="●"/>
            </a:pPr>
            <a:r>
              <a:rPr lang="es-CL" sz="1400" dirty="0">
                <a:solidFill>
                  <a:srgbClr val="000000"/>
                </a:solidFill>
                <a:latin typeface="Calibri"/>
                <a:ea typeface="Calibri"/>
                <a:cs typeface="Calibri"/>
              </a:rPr>
              <a:t>Demostración resultados del proyecto</a:t>
            </a:r>
            <a:endParaRPr lang="en-US" sz="1400" dirty="0">
              <a:solidFill>
                <a:srgbClr val="000000"/>
              </a:solidFill>
              <a:latin typeface="Calibri"/>
              <a:ea typeface="Calibri"/>
              <a:cs typeface="Calibri"/>
            </a:endParaRPr>
          </a:p>
        </p:txBody>
      </p:sp>
      <p:pic>
        <p:nvPicPr>
          <p:cNvPr id="5" name="Imagen 4" descr="Logotipo&#10;&#10;Descripción generada automáticamente">
            <a:extLst>
              <a:ext uri="{FF2B5EF4-FFF2-40B4-BE49-F238E27FC236}">
                <a16:creationId xmlns:a16="http://schemas.microsoft.com/office/drawing/2014/main" id="{71747324-6107-F45D-0F54-48B1FF78FE19}"/>
              </a:ext>
            </a:extLst>
          </p:cNvPr>
          <p:cNvPicPr>
            <a:picLocks noChangeAspect="1"/>
          </p:cNvPicPr>
          <p:nvPr/>
        </p:nvPicPr>
        <p:blipFill>
          <a:blip r:embed="rId2"/>
          <a:srcRect t="39" b="-785"/>
          <a:stretch/>
        </p:blipFill>
        <p:spPr>
          <a:xfrm>
            <a:off x="9558617" y="584"/>
            <a:ext cx="2633389" cy="648769"/>
          </a:xfrm>
          <a:prstGeom prst="rect">
            <a:avLst/>
          </a:prstGeom>
        </p:spPr>
      </p:pic>
    </p:spTree>
    <p:extLst>
      <p:ext uri="{BB962C8B-B14F-4D97-AF65-F5344CB8AC3E}">
        <p14:creationId xmlns:p14="http://schemas.microsoft.com/office/powerpoint/2010/main" val="1087285884"/>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54D38248-5D31-85F9-1E0F-4A607BCD5F6A}"/>
              </a:ext>
            </a:extLst>
          </p:cNvPr>
          <p:cNvSpPr txBox="1"/>
          <p:nvPr/>
        </p:nvSpPr>
        <p:spPr>
          <a:xfrm>
            <a:off x="718894" y="391340"/>
            <a:ext cx="1904999" cy="369332"/>
          </a:xfrm>
          <a:prstGeom prst="rect">
            <a:avLst/>
          </a:prstGeom>
          <a:noFill/>
        </p:spPr>
        <p:txBody>
          <a:bodyPr wrap="square" lIns="91440" tIns="45720" rIns="91440" bIns="45720" rtlCol="0" anchor="t">
            <a:spAutoFit/>
          </a:bodyPr>
          <a:lstStyle/>
          <a:p>
            <a:r>
              <a:rPr lang="es-MX">
                <a:solidFill>
                  <a:schemeClr val="bg2">
                    <a:lumMod val="50000"/>
                  </a:schemeClr>
                </a:solidFill>
                <a:latin typeface="Calibri"/>
                <a:ea typeface="Calibri"/>
                <a:cs typeface="Calibri"/>
              </a:rPr>
              <a:t>ENCOMIENDA.ME</a:t>
            </a:r>
          </a:p>
        </p:txBody>
      </p:sp>
      <p:sp>
        <p:nvSpPr>
          <p:cNvPr id="7" name="CuadroTexto 6">
            <a:extLst>
              <a:ext uri="{FF2B5EF4-FFF2-40B4-BE49-F238E27FC236}">
                <a16:creationId xmlns:a16="http://schemas.microsoft.com/office/drawing/2014/main" id="{3A739E92-330D-944C-ED3E-C7F02FA216B3}"/>
              </a:ext>
            </a:extLst>
          </p:cNvPr>
          <p:cNvSpPr txBox="1"/>
          <p:nvPr/>
        </p:nvSpPr>
        <p:spPr>
          <a:xfrm>
            <a:off x="0" y="1130849"/>
            <a:ext cx="12191999" cy="646331"/>
          </a:xfrm>
          <a:prstGeom prst="rect">
            <a:avLst/>
          </a:prstGeom>
          <a:noFill/>
        </p:spPr>
        <p:txBody>
          <a:bodyPr wrap="square" rtlCol="0">
            <a:spAutoFit/>
          </a:bodyPr>
          <a:lstStyle/>
          <a:p>
            <a:pPr algn="ctr"/>
            <a:r>
              <a:rPr lang="es-MX" sz="3600">
                <a:latin typeface="Calibri"/>
                <a:ea typeface="Calibri"/>
                <a:cs typeface="Calibri"/>
              </a:rPr>
              <a:t>DESCRIPCIÓN DEL PROYECTO</a:t>
            </a:r>
            <a:endParaRPr lang="es-CL">
              <a:latin typeface="Calibri"/>
              <a:ea typeface="Calibri"/>
              <a:cs typeface="Calibri"/>
            </a:endParaRPr>
          </a:p>
        </p:txBody>
      </p:sp>
      <p:cxnSp>
        <p:nvCxnSpPr>
          <p:cNvPr id="9" name="Conector recto 8">
            <a:extLst>
              <a:ext uri="{FF2B5EF4-FFF2-40B4-BE49-F238E27FC236}">
                <a16:creationId xmlns:a16="http://schemas.microsoft.com/office/drawing/2014/main" id="{8768D7F4-D478-E252-1441-D950598597DE}"/>
              </a:ext>
            </a:extLst>
          </p:cNvPr>
          <p:cNvCxnSpPr/>
          <p:nvPr/>
        </p:nvCxnSpPr>
        <p:spPr>
          <a:xfrm>
            <a:off x="0" y="701998"/>
            <a:ext cx="4085617" cy="0"/>
          </a:xfrm>
          <a:prstGeom prst="line">
            <a:avLst/>
          </a:prstGeom>
          <a:ln w="15875">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3" name="Rectángulo: esquinas redondeadas 2">
            <a:extLst>
              <a:ext uri="{FF2B5EF4-FFF2-40B4-BE49-F238E27FC236}">
                <a16:creationId xmlns:a16="http://schemas.microsoft.com/office/drawing/2014/main" id="{5CB288BD-84B1-DF16-6004-32D5F8A61FF7}"/>
              </a:ext>
            </a:extLst>
          </p:cNvPr>
          <p:cNvSpPr/>
          <p:nvPr/>
        </p:nvSpPr>
        <p:spPr>
          <a:xfrm>
            <a:off x="714909" y="2169769"/>
            <a:ext cx="4348705" cy="4092601"/>
          </a:xfrm>
          <a:prstGeom prst="roundRect">
            <a:avLst>
              <a:gd name="adj" fmla="val 10901"/>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t" anchorCtr="0"/>
          <a:lstStyle/>
          <a:p>
            <a:pPr lvl="0" algn="ctr"/>
            <a:r>
              <a:rPr lang="es-MX" sz="2800" b="1">
                <a:latin typeface="Calibri"/>
                <a:ea typeface="Calibri"/>
                <a:cs typeface="Calibri"/>
              </a:rPr>
              <a:t>Problema o dolor</a:t>
            </a:r>
          </a:p>
          <a:p>
            <a:pPr algn="ctr"/>
            <a:r>
              <a:rPr lang="es-MX">
                <a:latin typeface="Calibri"/>
                <a:ea typeface="Calibri"/>
                <a:cs typeface="Calibri"/>
              </a:rPr>
              <a:t>Procesos internos productivos del rubro del servicio de encomiendas no se ha mejorado lo que genera retrasos y falencias.</a:t>
            </a:r>
          </a:p>
          <a:p>
            <a:pPr algn="just"/>
            <a:endParaRPr lang="es-CL" u="sng">
              <a:latin typeface="Calibri"/>
              <a:ea typeface="Calibri"/>
              <a:cs typeface="Calibri"/>
            </a:endParaRPr>
          </a:p>
        </p:txBody>
      </p:sp>
      <p:sp>
        <p:nvSpPr>
          <p:cNvPr id="4" name="Rectángulo: esquinas redondeadas 3">
            <a:extLst>
              <a:ext uri="{FF2B5EF4-FFF2-40B4-BE49-F238E27FC236}">
                <a16:creationId xmlns:a16="http://schemas.microsoft.com/office/drawing/2014/main" id="{DDC84C5C-77A0-B2A2-F0BB-8A7713B865EA}"/>
              </a:ext>
            </a:extLst>
          </p:cNvPr>
          <p:cNvSpPr/>
          <p:nvPr/>
        </p:nvSpPr>
        <p:spPr>
          <a:xfrm>
            <a:off x="6912079" y="2177325"/>
            <a:ext cx="4348705" cy="4092601"/>
          </a:xfrm>
          <a:prstGeom prst="roundRect">
            <a:avLst>
              <a:gd name="adj" fmla="val 10901"/>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t" anchorCtr="0"/>
          <a:lstStyle/>
          <a:p>
            <a:pPr lvl="0" algn="ctr"/>
            <a:r>
              <a:rPr lang="es-MX" sz="2800" b="1">
                <a:latin typeface="Calibri"/>
                <a:ea typeface="Calibri"/>
                <a:cs typeface="Calibri"/>
              </a:rPr>
              <a:t>Propuesta de solución</a:t>
            </a:r>
          </a:p>
          <a:p>
            <a:pPr lvl="0" algn="ctr"/>
            <a:endParaRPr lang="es-MX" u="sng">
              <a:latin typeface="Calibri"/>
              <a:ea typeface="Calibri"/>
              <a:cs typeface="Calibri"/>
            </a:endParaRPr>
          </a:p>
          <a:p>
            <a:pPr algn="just"/>
            <a:r>
              <a:rPr lang="es-MX">
                <a:latin typeface="Calibri"/>
                <a:ea typeface="Calibri"/>
                <a:cs typeface="Calibri"/>
              </a:rPr>
              <a:t>Lograr un estándar en los procesos de la industria de servicios de encomiendas, desarrollando una aplicación web que sea modular, el cual será factible ampliarlo según las necesidades de cada cliente.</a:t>
            </a:r>
            <a:endParaRPr lang="es-MX" sz="1800">
              <a:latin typeface="Calibri"/>
              <a:ea typeface="Calibri"/>
              <a:cs typeface="Calibri"/>
            </a:endParaRPr>
          </a:p>
        </p:txBody>
      </p:sp>
      <p:sp>
        <p:nvSpPr>
          <p:cNvPr id="8" name="Flecha: a la derecha 7">
            <a:extLst>
              <a:ext uri="{FF2B5EF4-FFF2-40B4-BE49-F238E27FC236}">
                <a16:creationId xmlns:a16="http://schemas.microsoft.com/office/drawing/2014/main" id="{E4B09E7F-FBE6-31BF-0C0F-DD32DBE05724}"/>
              </a:ext>
            </a:extLst>
          </p:cNvPr>
          <p:cNvSpPr/>
          <p:nvPr/>
        </p:nvSpPr>
        <p:spPr>
          <a:xfrm>
            <a:off x="5414516" y="3706049"/>
            <a:ext cx="1140542" cy="7570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5" name="Imagen 4" descr="Logotipo&#10;&#10;Descripción generada automáticamente">
            <a:extLst>
              <a:ext uri="{FF2B5EF4-FFF2-40B4-BE49-F238E27FC236}">
                <a16:creationId xmlns:a16="http://schemas.microsoft.com/office/drawing/2014/main" id="{7A4C0A51-E65B-AD88-0757-78E4ED6F4158}"/>
              </a:ext>
            </a:extLst>
          </p:cNvPr>
          <p:cNvPicPr>
            <a:picLocks noChangeAspect="1"/>
          </p:cNvPicPr>
          <p:nvPr/>
        </p:nvPicPr>
        <p:blipFill>
          <a:blip r:embed="rId2"/>
          <a:srcRect t="39" b="-785"/>
          <a:stretch/>
        </p:blipFill>
        <p:spPr>
          <a:xfrm>
            <a:off x="9558617" y="584"/>
            <a:ext cx="2633389" cy="648769"/>
          </a:xfrm>
          <a:prstGeom prst="rect">
            <a:avLst/>
          </a:prstGeom>
        </p:spPr>
      </p:pic>
    </p:spTree>
    <p:extLst>
      <p:ext uri="{BB962C8B-B14F-4D97-AF65-F5344CB8AC3E}">
        <p14:creationId xmlns:p14="http://schemas.microsoft.com/office/powerpoint/2010/main" val="7757307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54D38248-5D31-85F9-1E0F-4A607BCD5F6A}"/>
              </a:ext>
            </a:extLst>
          </p:cNvPr>
          <p:cNvSpPr txBox="1"/>
          <p:nvPr/>
        </p:nvSpPr>
        <p:spPr>
          <a:xfrm>
            <a:off x="774923" y="391340"/>
            <a:ext cx="1904999" cy="369332"/>
          </a:xfrm>
          <a:prstGeom prst="rect">
            <a:avLst/>
          </a:prstGeom>
          <a:noFill/>
        </p:spPr>
        <p:txBody>
          <a:bodyPr wrap="square" lIns="91440" tIns="45720" rIns="91440" bIns="45720" rtlCol="0" anchor="t">
            <a:spAutoFit/>
          </a:bodyPr>
          <a:lstStyle/>
          <a:p>
            <a:r>
              <a:rPr lang="es-MX">
                <a:solidFill>
                  <a:schemeClr val="bg2">
                    <a:lumMod val="50000"/>
                  </a:schemeClr>
                </a:solidFill>
                <a:latin typeface="Calibri"/>
                <a:ea typeface="Calibri"/>
                <a:cs typeface="Calibri"/>
              </a:rPr>
              <a:t>ENCOMIENDA.ME</a:t>
            </a:r>
            <a:endParaRPr lang="es-ES">
              <a:solidFill>
                <a:schemeClr val="bg2">
                  <a:lumMod val="50000"/>
                </a:schemeClr>
              </a:solidFill>
              <a:latin typeface="Calibri"/>
              <a:ea typeface="Calibri"/>
              <a:cs typeface="Calibri"/>
            </a:endParaRPr>
          </a:p>
        </p:txBody>
      </p:sp>
      <p:sp>
        <p:nvSpPr>
          <p:cNvPr id="7" name="CuadroTexto 6">
            <a:extLst>
              <a:ext uri="{FF2B5EF4-FFF2-40B4-BE49-F238E27FC236}">
                <a16:creationId xmlns:a16="http://schemas.microsoft.com/office/drawing/2014/main" id="{3A739E92-330D-944C-ED3E-C7F02FA216B3}"/>
              </a:ext>
            </a:extLst>
          </p:cNvPr>
          <p:cNvSpPr txBox="1"/>
          <p:nvPr/>
        </p:nvSpPr>
        <p:spPr>
          <a:xfrm>
            <a:off x="0" y="1070539"/>
            <a:ext cx="12191999" cy="584775"/>
          </a:xfrm>
          <a:prstGeom prst="rect">
            <a:avLst/>
          </a:prstGeom>
          <a:noFill/>
        </p:spPr>
        <p:txBody>
          <a:bodyPr wrap="square" rtlCol="0">
            <a:spAutoFit/>
          </a:bodyPr>
          <a:lstStyle/>
          <a:p>
            <a:pPr algn="ctr"/>
            <a:r>
              <a:rPr lang="es-MX" sz="3200">
                <a:latin typeface="Calibri"/>
                <a:ea typeface="Calibri"/>
                <a:cs typeface="Calibri"/>
              </a:rPr>
              <a:t>Objetivo General</a:t>
            </a:r>
            <a:endParaRPr lang="es-CL" sz="3200">
              <a:latin typeface="Calibri"/>
              <a:ea typeface="Calibri"/>
              <a:cs typeface="Calibri"/>
            </a:endParaRPr>
          </a:p>
        </p:txBody>
      </p:sp>
      <p:cxnSp>
        <p:nvCxnSpPr>
          <p:cNvPr id="9" name="Conector recto 8">
            <a:extLst>
              <a:ext uri="{FF2B5EF4-FFF2-40B4-BE49-F238E27FC236}">
                <a16:creationId xmlns:a16="http://schemas.microsoft.com/office/drawing/2014/main" id="{8768D7F4-D478-E252-1441-D950598597DE}"/>
              </a:ext>
            </a:extLst>
          </p:cNvPr>
          <p:cNvCxnSpPr/>
          <p:nvPr/>
        </p:nvCxnSpPr>
        <p:spPr>
          <a:xfrm>
            <a:off x="0" y="701998"/>
            <a:ext cx="4085617" cy="0"/>
          </a:xfrm>
          <a:prstGeom prst="line">
            <a:avLst/>
          </a:prstGeom>
          <a:ln w="15875">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733B57D9-BF13-9372-D021-14655CF00C4C}"/>
              </a:ext>
            </a:extLst>
          </p:cNvPr>
          <p:cNvSpPr txBox="1"/>
          <p:nvPr/>
        </p:nvSpPr>
        <p:spPr>
          <a:xfrm>
            <a:off x="1" y="3219593"/>
            <a:ext cx="12191999" cy="584775"/>
          </a:xfrm>
          <a:prstGeom prst="rect">
            <a:avLst/>
          </a:prstGeom>
          <a:noFill/>
        </p:spPr>
        <p:txBody>
          <a:bodyPr wrap="square" lIns="91440" tIns="45720" rIns="91440" bIns="45720" rtlCol="0" anchor="t">
            <a:spAutoFit/>
          </a:bodyPr>
          <a:lstStyle/>
          <a:p>
            <a:pPr algn="ctr"/>
            <a:r>
              <a:rPr lang="es-MX" sz="3200">
                <a:latin typeface="Calibri"/>
                <a:ea typeface="Calibri"/>
                <a:cs typeface="Calibri"/>
              </a:rPr>
              <a:t>Objetivos Específicos</a:t>
            </a:r>
            <a:endParaRPr lang="es-CL" sz="3200">
              <a:latin typeface="Calibri"/>
              <a:ea typeface="Calibri"/>
              <a:cs typeface="Calibri"/>
            </a:endParaRPr>
          </a:p>
        </p:txBody>
      </p:sp>
      <p:sp>
        <p:nvSpPr>
          <p:cNvPr id="3" name="Rectángulo: esquinas redondeadas 2">
            <a:extLst>
              <a:ext uri="{FF2B5EF4-FFF2-40B4-BE49-F238E27FC236}">
                <a16:creationId xmlns:a16="http://schemas.microsoft.com/office/drawing/2014/main" id="{08D4A171-2FE3-5173-34E6-9DC3D74E7376}"/>
              </a:ext>
            </a:extLst>
          </p:cNvPr>
          <p:cNvSpPr/>
          <p:nvPr/>
        </p:nvSpPr>
        <p:spPr>
          <a:xfrm>
            <a:off x="614515" y="2040571"/>
            <a:ext cx="10962967" cy="93648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s-MX">
                <a:latin typeface="Calibri"/>
                <a:ea typeface="Calibri"/>
                <a:cs typeface="Calibri"/>
              </a:rPr>
              <a:t>Implementar una aplicación web la cual pueda ofrecer un servicio de envío de encomiendas asequible, de calidad y con alta trazabilidad para las PYMES.</a:t>
            </a:r>
          </a:p>
        </p:txBody>
      </p:sp>
      <p:sp>
        <p:nvSpPr>
          <p:cNvPr id="4" name="Rectángulo: esquinas redondeadas 3">
            <a:extLst>
              <a:ext uri="{FF2B5EF4-FFF2-40B4-BE49-F238E27FC236}">
                <a16:creationId xmlns:a16="http://schemas.microsoft.com/office/drawing/2014/main" id="{7E63425F-86F4-531E-E0F5-7A349604A51E}"/>
              </a:ext>
            </a:extLst>
          </p:cNvPr>
          <p:cNvSpPr/>
          <p:nvPr/>
        </p:nvSpPr>
        <p:spPr>
          <a:xfrm>
            <a:off x="614514" y="3811828"/>
            <a:ext cx="10962967" cy="2495800"/>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marL="285750" indent="-285750" algn="just">
              <a:buFont typeface="Arial"/>
              <a:buChar char="•"/>
            </a:pPr>
            <a:r>
              <a:rPr lang="es-MX" sz="1600" dirty="0">
                <a:latin typeface="Calibri"/>
                <a:ea typeface="Calibri"/>
                <a:cs typeface="Calibri"/>
              </a:rPr>
              <a:t>Desarrollar una plataforma tecnológica que permita a los usuarios de </a:t>
            </a:r>
            <a:r>
              <a:rPr lang="es-MX" sz="1600" err="1">
                <a:latin typeface="Calibri"/>
                <a:ea typeface="Calibri"/>
                <a:cs typeface="Calibri"/>
              </a:rPr>
              <a:t>Encomienda.me</a:t>
            </a:r>
            <a:r>
              <a:rPr lang="es-MX" sz="1600" dirty="0">
                <a:latin typeface="Calibri"/>
                <a:ea typeface="Calibri"/>
                <a:cs typeface="Calibri"/>
              </a:rPr>
              <a:t> realizar seguimiento en el área logística.</a:t>
            </a:r>
          </a:p>
          <a:p>
            <a:pPr marL="285750" indent="-285750" algn="just">
              <a:buFont typeface="Arial"/>
              <a:buChar char="•"/>
            </a:pPr>
            <a:r>
              <a:rPr lang="es-MX" sz="1600" dirty="0">
                <a:latin typeface="Calibri"/>
                <a:ea typeface="Calibri"/>
                <a:cs typeface="Calibri"/>
              </a:rPr>
              <a:t>Ofrecer un servicio al cliente excepcional, brindando asesoría y soporte técnico a los usuarios de la plataforma. </a:t>
            </a:r>
          </a:p>
          <a:p>
            <a:pPr marL="285750" indent="-285750" algn="just">
              <a:buFont typeface="Arial"/>
              <a:buChar char="•"/>
            </a:pPr>
            <a:r>
              <a:rPr lang="es-MX" sz="1600" dirty="0">
                <a:latin typeface="Calibri"/>
                <a:ea typeface="Calibri"/>
                <a:cs typeface="Calibri"/>
              </a:rPr>
              <a:t>Crear una base de datos con información de los usuarios de la plataforma para mejorar la personalización del servicio.</a:t>
            </a:r>
          </a:p>
          <a:p>
            <a:pPr marL="285750" indent="-285750" algn="just">
              <a:buFont typeface="Arial"/>
              <a:buChar char="•"/>
            </a:pPr>
            <a:r>
              <a:rPr lang="es-MX" sz="1600" dirty="0">
                <a:latin typeface="Calibri"/>
                <a:ea typeface="Calibri"/>
                <a:cs typeface="Calibri"/>
              </a:rPr>
              <a:t>Desarrollar un sistema de retroalimentación para recibir comentarios y sugerencias de los usuarios de </a:t>
            </a:r>
            <a:r>
              <a:rPr lang="es-MX" sz="1600" dirty="0" err="1">
                <a:latin typeface="Calibri"/>
                <a:ea typeface="Calibri"/>
                <a:cs typeface="Calibri"/>
              </a:rPr>
              <a:t>Encomienda.me</a:t>
            </a:r>
            <a:r>
              <a:rPr lang="es-MX" sz="1600" dirty="0">
                <a:latin typeface="Calibri"/>
                <a:ea typeface="Calibri"/>
                <a:cs typeface="Calibri"/>
              </a:rPr>
              <a:t>, con el objetivo de mejorar continuamente el servicio.</a:t>
            </a:r>
            <a:endParaRPr lang="es-CL" sz="1600" dirty="0">
              <a:latin typeface="Calibri"/>
              <a:ea typeface="Calibri"/>
              <a:cs typeface="Calibri"/>
            </a:endParaRPr>
          </a:p>
        </p:txBody>
      </p:sp>
      <p:pic>
        <p:nvPicPr>
          <p:cNvPr id="8" name="Imagen 7" descr="Logotipo&#10;&#10;Descripción generada automáticamente">
            <a:extLst>
              <a:ext uri="{FF2B5EF4-FFF2-40B4-BE49-F238E27FC236}">
                <a16:creationId xmlns:a16="http://schemas.microsoft.com/office/drawing/2014/main" id="{77EA565A-324B-7B08-A726-C4A3CC7C72DD}"/>
              </a:ext>
            </a:extLst>
          </p:cNvPr>
          <p:cNvPicPr>
            <a:picLocks noChangeAspect="1"/>
          </p:cNvPicPr>
          <p:nvPr/>
        </p:nvPicPr>
        <p:blipFill>
          <a:blip r:embed="rId2"/>
          <a:srcRect t="39" b="-785"/>
          <a:stretch/>
        </p:blipFill>
        <p:spPr>
          <a:xfrm>
            <a:off x="9558617" y="584"/>
            <a:ext cx="2633389" cy="648769"/>
          </a:xfrm>
          <a:prstGeom prst="rect">
            <a:avLst/>
          </a:prstGeom>
        </p:spPr>
      </p:pic>
    </p:spTree>
    <p:extLst>
      <p:ext uri="{BB962C8B-B14F-4D97-AF65-F5344CB8AC3E}">
        <p14:creationId xmlns:p14="http://schemas.microsoft.com/office/powerpoint/2010/main" val="271766978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54D38248-5D31-85F9-1E0F-4A607BCD5F6A}"/>
              </a:ext>
            </a:extLst>
          </p:cNvPr>
          <p:cNvSpPr txBox="1"/>
          <p:nvPr/>
        </p:nvSpPr>
        <p:spPr>
          <a:xfrm>
            <a:off x="786129" y="380134"/>
            <a:ext cx="1904999" cy="646331"/>
          </a:xfrm>
          <a:prstGeom prst="rect">
            <a:avLst/>
          </a:prstGeom>
          <a:noFill/>
        </p:spPr>
        <p:txBody>
          <a:bodyPr wrap="square" lIns="91440" tIns="45720" rIns="91440" bIns="45720" rtlCol="0" anchor="t">
            <a:spAutoFit/>
          </a:bodyPr>
          <a:lstStyle/>
          <a:p>
            <a:r>
              <a:rPr lang="es-MX">
                <a:solidFill>
                  <a:schemeClr val="bg2">
                    <a:lumMod val="50000"/>
                  </a:schemeClr>
                </a:solidFill>
                <a:latin typeface="Calibri"/>
                <a:ea typeface="Calibri"/>
                <a:cs typeface="Calibri"/>
              </a:rPr>
              <a:t>ENCOMIENDA.ME</a:t>
            </a:r>
            <a:endParaRPr lang="es-MX">
              <a:solidFill>
                <a:srgbClr val="000000"/>
              </a:solidFill>
              <a:latin typeface="Calibri"/>
              <a:ea typeface="Calibri"/>
              <a:cs typeface="Calibri"/>
            </a:endParaRPr>
          </a:p>
          <a:p>
            <a:endParaRPr lang="es-MX">
              <a:solidFill>
                <a:schemeClr val="bg2">
                  <a:lumMod val="50000"/>
                </a:schemeClr>
              </a:solidFill>
              <a:latin typeface="Calibri"/>
              <a:ea typeface="Calibri"/>
              <a:cs typeface="Calibri"/>
            </a:endParaRPr>
          </a:p>
        </p:txBody>
      </p:sp>
      <p:sp>
        <p:nvSpPr>
          <p:cNvPr id="7" name="CuadroTexto 6">
            <a:extLst>
              <a:ext uri="{FF2B5EF4-FFF2-40B4-BE49-F238E27FC236}">
                <a16:creationId xmlns:a16="http://schemas.microsoft.com/office/drawing/2014/main" id="{3A739E92-330D-944C-ED3E-C7F02FA216B3}"/>
              </a:ext>
            </a:extLst>
          </p:cNvPr>
          <p:cNvSpPr txBox="1"/>
          <p:nvPr/>
        </p:nvSpPr>
        <p:spPr>
          <a:xfrm>
            <a:off x="0" y="1130096"/>
            <a:ext cx="12191999" cy="584775"/>
          </a:xfrm>
          <a:prstGeom prst="rect">
            <a:avLst/>
          </a:prstGeom>
          <a:noFill/>
        </p:spPr>
        <p:txBody>
          <a:bodyPr wrap="square" lIns="91440" tIns="45720" rIns="91440" bIns="45720" rtlCol="0" anchor="t">
            <a:spAutoFit/>
          </a:bodyPr>
          <a:lstStyle/>
          <a:p>
            <a:pPr algn="ctr"/>
            <a:r>
              <a:rPr lang="es-MX" sz="3200">
                <a:latin typeface="Calibri"/>
                <a:ea typeface="Calibri"/>
                <a:cs typeface="Calibri"/>
              </a:rPr>
              <a:t>Alcances y limitaciones del proyecto</a:t>
            </a:r>
          </a:p>
        </p:txBody>
      </p:sp>
      <p:cxnSp>
        <p:nvCxnSpPr>
          <p:cNvPr id="9" name="Conector recto 8">
            <a:extLst>
              <a:ext uri="{FF2B5EF4-FFF2-40B4-BE49-F238E27FC236}">
                <a16:creationId xmlns:a16="http://schemas.microsoft.com/office/drawing/2014/main" id="{8768D7F4-D478-E252-1441-D950598597DE}"/>
              </a:ext>
            </a:extLst>
          </p:cNvPr>
          <p:cNvCxnSpPr/>
          <p:nvPr/>
        </p:nvCxnSpPr>
        <p:spPr>
          <a:xfrm>
            <a:off x="0" y="758027"/>
            <a:ext cx="4085617" cy="0"/>
          </a:xfrm>
          <a:prstGeom prst="line">
            <a:avLst/>
          </a:prstGeom>
          <a:ln w="15875">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47DA3BFF-2EE2-4BBC-E3A3-7CC1CB15896F}"/>
              </a:ext>
            </a:extLst>
          </p:cNvPr>
          <p:cNvSpPr txBox="1"/>
          <p:nvPr/>
        </p:nvSpPr>
        <p:spPr>
          <a:xfrm>
            <a:off x="488300" y="1998039"/>
            <a:ext cx="9723965"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latin typeface="Calibri"/>
                <a:ea typeface="Calibri"/>
                <a:cs typeface="Calibri"/>
              </a:rPr>
              <a:t>Que hace el Sistema:  </a:t>
            </a:r>
          </a:p>
          <a:p>
            <a:pPr marL="285750" indent="-285750">
              <a:buFont typeface="Arial"/>
              <a:buChar char="•"/>
            </a:pPr>
            <a:r>
              <a:rPr lang="es-ES">
                <a:latin typeface="Calibri"/>
                <a:ea typeface="Calibri"/>
                <a:cs typeface="Calibri"/>
              </a:rPr>
              <a:t>Permite a los usuarios registrar nuevos envíos. </a:t>
            </a:r>
          </a:p>
          <a:p>
            <a:pPr marL="285750" indent="-285750">
              <a:buFont typeface="Arial"/>
              <a:buChar char="•"/>
            </a:pPr>
            <a:r>
              <a:rPr lang="es-ES">
                <a:latin typeface="Calibri"/>
                <a:ea typeface="Calibri"/>
                <a:cs typeface="Calibri"/>
              </a:rPr>
              <a:t>Permitir a las empresas controlar el inventario de paquetes de sus centros de distribución. </a:t>
            </a:r>
          </a:p>
          <a:p>
            <a:pPr marL="285750" indent="-285750">
              <a:buFont typeface="Arial"/>
              <a:buChar char="•"/>
            </a:pPr>
            <a:r>
              <a:rPr lang="es-ES">
                <a:latin typeface="Calibri"/>
                <a:ea typeface="Calibri"/>
                <a:cs typeface="Calibri"/>
              </a:rPr>
              <a:t>Permitir a los usuarios de la aplicación controlar los estados de los envíos.</a:t>
            </a:r>
          </a:p>
          <a:p>
            <a:endParaRPr lang="es-ES">
              <a:latin typeface="Calibri"/>
              <a:ea typeface="Calibri"/>
              <a:cs typeface="Calibri"/>
            </a:endParaRPr>
          </a:p>
          <a:p>
            <a:r>
              <a:rPr lang="es-ES">
                <a:latin typeface="Calibri"/>
                <a:ea typeface="Calibri"/>
                <a:cs typeface="Calibri"/>
              </a:rPr>
              <a:t>Qué no hace: </a:t>
            </a:r>
          </a:p>
          <a:p>
            <a:pPr marL="285750" indent="-285750">
              <a:buFont typeface="Arial"/>
              <a:buChar char="•"/>
            </a:pPr>
            <a:r>
              <a:rPr lang="es-ES">
                <a:latin typeface="Calibri"/>
                <a:ea typeface="Calibri"/>
                <a:cs typeface="Calibri"/>
              </a:rPr>
              <a:t>El sistema no realizará los envíos físicos de paquetes.</a:t>
            </a:r>
          </a:p>
          <a:p>
            <a:pPr marL="285750" indent="-285750">
              <a:buFont typeface="Arial"/>
              <a:buChar char="•"/>
            </a:pPr>
            <a:r>
              <a:rPr lang="es-ES">
                <a:latin typeface="Calibri"/>
                <a:ea typeface="Calibri"/>
                <a:cs typeface="Calibri"/>
              </a:rPr>
              <a:t>No realizará el seguimiento de los paquetes luego de salir de logística interna.</a:t>
            </a:r>
          </a:p>
          <a:p>
            <a:pPr marL="285750" indent="-285750">
              <a:buFont typeface="Arial"/>
              <a:buChar char="•"/>
            </a:pPr>
            <a:r>
              <a:rPr lang="es-ES">
                <a:latin typeface="Calibri"/>
                <a:ea typeface="Calibri"/>
                <a:cs typeface="Calibri"/>
              </a:rPr>
              <a:t>La aplicación no permitirá la integración con todas las aplicaciones existentes en el mercado para empresas de envío.</a:t>
            </a:r>
          </a:p>
        </p:txBody>
      </p:sp>
      <p:pic>
        <p:nvPicPr>
          <p:cNvPr id="3" name="Imagen 2" descr="Logotipo&#10;&#10;Descripción generada automáticamente">
            <a:extLst>
              <a:ext uri="{FF2B5EF4-FFF2-40B4-BE49-F238E27FC236}">
                <a16:creationId xmlns:a16="http://schemas.microsoft.com/office/drawing/2014/main" id="{FDA01382-2F98-EB24-7A0B-FECA1B57AF42}"/>
              </a:ext>
            </a:extLst>
          </p:cNvPr>
          <p:cNvPicPr>
            <a:picLocks noChangeAspect="1"/>
          </p:cNvPicPr>
          <p:nvPr/>
        </p:nvPicPr>
        <p:blipFill>
          <a:blip r:embed="rId2"/>
          <a:srcRect t="39" b="-785"/>
          <a:stretch/>
        </p:blipFill>
        <p:spPr>
          <a:xfrm>
            <a:off x="9558617" y="584"/>
            <a:ext cx="2633389" cy="648769"/>
          </a:xfrm>
          <a:prstGeom prst="rect">
            <a:avLst/>
          </a:prstGeom>
        </p:spPr>
      </p:pic>
    </p:spTree>
    <p:extLst>
      <p:ext uri="{BB962C8B-B14F-4D97-AF65-F5344CB8AC3E}">
        <p14:creationId xmlns:p14="http://schemas.microsoft.com/office/powerpoint/2010/main" val="3299956469"/>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54D38248-5D31-85F9-1E0F-4A607BCD5F6A}"/>
              </a:ext>
            </a:extLst>
          </p:cNvPr>
          <p:cNvSpPr txBox="1"/>
          <p:nvPr/>
        </p:nvSpPr>
        <p:spPr>
          <a:xfrm>
            <a:off x="782441" y="407510"/>
            <a:ext cx="2170253" cy="378977"/>
          </a:xfrm>
          <a:prstGeom prst="rect">
            <a:avLst/>
          </a:prstGeom>
          <a:noFill/>
        </p:spPr>
        <p:txBody>
          <a:bodyPr wrap="square" lIns="91440" tIns="45720" rIns="91440" bIns="45720" rtlCol="0" anchor="t">
            <a:spAutoFit/>
          </a:bodyPr>
          <a:lstStyle/>
          <a:p>
            <a:r>
              <a:rPr lang="es-MX">
                <a:solidFill>
                  <a:schemeClr val="bg2">
                    <a:lumMod val="50000"/>
                  </a:schemeClr>
                </a:solidFill>
                <a:latin typeface="Calibri"/>
                <a:ea typeface="Calibri"/>
                <a:cs typeface="Calibri"/>
              </a:rPr>
              <a:t>ENCOMIENDA.ME</a:t>
            </a:r>
            <a:endParaRPr lang="es-ES">
              <a:latin typeface="Calibri"/>
              <a:ea typeface="Calibri"/>
              <a:cs typeface="Calibri"/>
            </a:endParaRPr>
          </a:p>
        </p:txBody>
      </p:sp>
      <p:sp>
        <p:nvSpPr>
          <p:cNvPr id="7" name="CuadroTexto 6">
            <a:extLst>
              <a:ext uri="{FF2B5EF4-FFF2-40B4-BE49-F238E27FC236}">
                <a16:creationId xmlns:a16="http://schemas.microsoft.com/office/drawing/2014/main" id="{3A739E92-330D-944C-ED3E-C7F02FA216B3}"/>
              </a:ext>
            </a:extLst>
          </p:cNvPr>
          <p:cNvSpPr txBox="1"/>
          <p:nvPr/>
        </p:nvSpPr>
        <p:spPr>
          <a:xfrm>
            <a:off x="649941" y="1432655"/>
            <a:ext cx="11542058" cy="646331"/>
          </a:xfrm>
          <a:prstGeom prst="rect">
            <a:avLst/>
          </a:prstGeom>
          <a:noFill/>
        </p:spPr>
        <p:txBody>
          <a:bodyPr wrap="square" lIns="91440" tIns="45720" rIns="91440" bIns="45720" rtlCol="0" anchor="t">
            <a:spAutoFit/>
          </a:bodyPr>
          <a:lstStyle/>
          <a:p>
            <a:r>
              <a:rPr lang="es-MX" sz="3600">
                <a:latin typeface="Calibri"/>
                <a:ea typeface="Calibri"/>
                <a:cs typeface="Calibri"/>
              </a:rPr>
              <a:t>Arquitectura y metodología de trabajo</a:t>
            </a:r>
            <a:endParaRPr lang="es-CL" err="1">
              <a:latin typeface="Calibri"/>
              <a:ea typeface="Calibri"/>
              <a:cs typeface="Calibri"/>
            </a:endParaRPr>
          </a:p>
        </p:txBody>
      </p:sp>
      <p:cxnSp>
        <p:nvCxnSpPr>
          <p:cNvPr id="9" name="Conector recto 8">
            <a:extLst>
              <a:ext uri="{FF2B5EF4-FFF2-40B4-BE49-F238E27FC236}">
                <a16:creationId xmlns:a16="http://schemas.microsoft.com/office/drawing/2014/main" id="{8768D7F4-D478-E252-1441-D950598597DE}"/>
              </a:ext>
            </a:extLst>
          </p:cNvPr>
          <p:cNvCxnSpPr/>
          <p:nvPr/>
        </p:nvCxnSpPr>
        <p:spPr>
          <a:xfrm>
            <a:off x="0" y="758027"/>
            <a:ext cx="4085617" cy="0"/>
          </a:xfrm>
          <a:prstGeom prst="line">
            <a:avLst/>
          </a:prstGeom>
          <a:ln w="15875">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5A94A9F2-EC99-C6AF-2B6E-0A6EB7B3C098}"/>
              </a:ext>
            </a:extLst>
          </p:cNvPr>
          <p:cNvSpPr txBox="1"/>
          <p:nvPr/>
        </p:nvSpPr>
        <p:spPr>
          <a:xfrm>
            <a:off x="782612" y="2078422"/>
            <a:ext cx="8961791"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latin typeface="Calibri"/>
                <a:ea typeface="Calibri"/>
                <a:cs typeface="Calibri"/>
              </a:rPr>
              <a:t>Arquitectura: MVC (Modelo vista controlador)</a:t>
            </a:r>
            <a:endParaRPr lang="es-ES" dirty="0"/>
          </a:p>
          <a:p>
            <a:r>
              <a:rPr lang="es-ES" dirty="0">
                <a:latin typeface="Calibri"/>
                <a:ea typeface="Calibri"/>
                <a:cs typeface="Calibri"/>
              </a:rPr>
              <a:t>Metodología SCRUM​ </a:t>
            </a:r>
            <a:endParaRPr lang="es-ES" dirty="0"/>
          </a:p>
          <a:p>
            <a:pPr marL="285750" indent="-285750">
              <a:buFont typeface="Arial"/>
              <a:buChar char="•"/>
            </a:pPr>
            <a:r>
              <a:rPr lang="es-ES" dirty="0">
                <a:latin typeface="Calibri"/>
                <a:ea typeface="Calibri"/>
                <a:cs typeface="Calibri"/>
              </a:rPr>
              <a:t>Definir </a:t>
            </a:r>
            <a:r>
              <a:rPr lang="es-ES" dirty="0" err="1">
                <a:latin typeface="Calibri"/>
                <a:ea typeface="Calibri"/>
                <a:cs typeface="Calibri"/>
              </a:rPr>
              <a:t>Product</a:t>
            </a:r>
            <a:r>
              <a:rPr lang="es-ES" dirty="0">
                <a:latin typeface="Calibri"/>
                <a:ea typeface="Calibri"/>
                <a:cs typeface="Calibri"/>
              </a:rPr>
              <a:t> Backlog​.</a:t>
            </a:r>
          </a:p>
          <a:p>
            <a:pPr marL="285750" indent="-285750">
              <a:buFont typeface="Arial"/>
              <a:buChar char="•"/>
            </a:pPr>
            <a:r>
              <a:rPr lang="es-ES" dirty="0">
                <a:latin typeface="Calibri"/>
                <a:ea typeface="Calibri"/>
                <a:cs typeface="Calibri"/>
              </a:rPr>
              <a:t>Definir el Sprint Backlog​.</a:t>
            </a:r>
          </a:p>
          <a:p>
            <a:pPr marL="285750" indent="-285750">
              <a:buFont typeface="Arial"/>
              <a:buChar char="•"/>
            </a:pPr>
            <a:r>
              <a:rPr lang="es-ES" dirty="0">
                <a:latin typeface="Calibri"/>
                <a:ea typeface="Calibri"/>
                <a:cs typeface="Calibri"/>
              </a:rPr>
              <a:t>Realizar las reuniones​ diarias.</a:t>
            </a:r>
          </a:p>
          <a:p>
            <a:pPr marL="285750" indent="-285750">
              <a:buFont typeface="Arial"/>
              <a:buChar char="•"/>
            </a:pPr>
            <a:r>
              <a:rPr lang="es-ES" dirty="0">
                <a:latin typeface="Calibri"/>
                <a:ea typeface="Calibri"/>
                <a:cs typeface="Calibri"/>
              </a:rPr>
              <a:t>Desarrollar las funcionalidades​.</a:t>
            </a:r>
          </a:p>
          <a:p>
            <a:pPr marL="285750" indent="-285750">
              <a:buFont typeface="Arial"/>
              <a:buChar char="•"/>
            </a:pPr>
            <a:r>
              <a:rPr lang="es-ES" dirty="0">
                <a:latin typeface="Calibri"/>
                <a:ea typeface="Calibri"/>
                <a:cs typeface="Calibri"/>
              </a:rPr>
              <a:t>Realizar las revisiones del Sprint.</a:t>
            </a:r>
          </a:p>
          <a:p>
            <a:endParaRPr lang="es-ES">
              <a:latin typeface="Calibri"/>
              <a:ea typeface="Calibri"/>
              <a:cs typeface="Calibri"/>
            </a:endParaRPr>
          </a:p>
        </p:txBody>
      </p:sp>
      <p:pic>
        <p:nvPicPr>
          <p:cNvPr id="4" name="Imagen 3" descr="Logotipo&#10;&#10;Descripción generada automáticamente">
            <a:extLst>
              <a:ext uri="{FF2B5EF4-FFF2-40B4-BE49-F238E27FC236}">
                <a16:creationId xmlns:a16="http://schemas.microsoft.com/office/drawing/2014/main" id="{AC238BC6-53A6-D1D6-F47E-FDCFAEF3245C}"/>
              </a:ext>
            </a:extLst>
          </p:cNvPr>
          <p:cNvPicPr>
            <a:picLocks noChangeAspect="1"/>
          </p:cNvPicPr>
          <p:nvPr/>
        </p:nvPicPr>
        <p:blipFill>
          <a:blip r:embed="rId2"/>
          <a:srcRect t="39" b="-785"/>
          <a:stretch/>
        </p:blipFill>
        <p:spPr>
          <a:xfrm>
            <a:off x="9558617" y="584"/>
            <a:ext cx="2633389" cy="648769"/>
          </a:xfrm>
          <a:prstGeom prst="rect">
            <a:avLst/>
          </a:prstGeom>
        </p:spPr>
      </p:pic>
    </p:spTree>
    <p:extLst>
      <p:ext uri="{BB962C8B-B14F-4D97-AF65-F5344CB8AC3E}">
        <p14:creationId xmlns:p14="http://schemas.microsoft.com/office/powerpoint/2010/main" val="3964199749"/>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54D38248-5D31-85F9-1E0F-4A607BCD5F6A}"/>
              </a:ext>
            </a:extLst>
          </p:cNvPr>
          <p:cNvSpPr txBox="1"/>
          <p:nvPr/>
        </p:nvSpPr>
        <p:spPr>
          <a:xfrm>
            <a:off x="782441" y="368928"/>
            <a:ext cx="1929114" cy="646331"/>
          </a:xfrm>
          <a:prstGeom prst="rect">
            <a:avLst/>
          </a:prstGeom>
          <a:noFill/>
        </p:spPr>
        <p:txBody>
          <a:bodyPr wrap="square" lIns="91440" tIns="45720" rIns="91440" bIns="45720" rtlCol="0" anchor="t">
            <a:spAutoFit/>
          </a:bodyPr>
          <a:lstStyle/>
          <a:p>
            <a:r>
              <a:rPr lang="es-MX">
                <a:solidFill>
                  <a:schemeClr val="bg2">
                    <a:lumMod val="50000"/>
                  </a:schemeClr>
                </a:solidFill>
                <a:latin typeface="Calibri"/>
                <a:ea typeface="Calibri"/>
                <a:cs typeface="Calibri"/>
              </a:rPr>
              <a:t>ENCOMIENDA.ME</a:t>
            </a:r>
          </a:p>
          <a:p>
            <a:endParaRPr lang="es-MX">
              <a:solidFill>
                <a:schemeClr val="bg2">
                  <a:lumMod val="50000"/>
                </a:schemeClr>
              </a:solidFill>
              <a:latin typeface="Calibri"/>
              <a:ea typeface="Calibri"/>
              <a:cs typeface="Calibri"/>
            </a:endParaRPr>
          </a:p>
        </p:txBody>
      </p:sp>
      <p:sp>
        <p:nvSpPr>
          <p:cNvPr id="7" name="CuadroTexto 6">
            <a:extLst>
              <a:ext uri="{FF2B5EF4-FFF2-40B4-BE49-F238E27FC236}">
                <a16:creationId xmlns:a16="http://schemas.microsoft.com/office/drawing/2014/main" id="{3A739E92-330D-944C-ED3E-C7F02FA216B3}"/>
              </a:ext>
            </a:extLst>
          </p:cNvPr>
          <p:cNvSpPr txBox="1"/>
          <p:nvPr/>
        </p:nvSpPr>
        <p:spPr>
          <a:xfrm>
            <a:off x="135038" y="805693"/>
            <a:ext cx="6298556" cy="1015663"/>
          </a:xfrm>
          <a:prstGeom prst="rect">
            <a:avLst/>
          </a:prstGeom>
          <a:noFill/>
        </p:spPr>
        <p:txBody>
          <a:bodyPr wrap="square" lIns="91440" tIns="45720" rIns="91440" bIns="45720" rtlCol="0" anchor="t">
            <a:spAutoFit/>
          </a:bodyPr>
          <a:lstStyle/>
          <a:p>
            <a:pPr algn="ctr"/>
            <a:r>
              <a:rPr lang="es-MX" sz="3600">
                <a:latin typeface="Calibri"/>
                <a:ea typeface="Calibri"/>
                <a:cs typeface="Calibri"/>
              </a:rPr>
              <a:t>Arquitectura del software</a:t>
            </a:r>
          </a:p>
          <a:p>
            <a:pPr algn="ctr"/>
            <a:r>
              <a:rPr lang="es-MX" sz="2400">
                <a:solidFill>
                  <a:schemeClr val="bg2">
                    <a:lumMod val="50000"/>
                  </a:schemeClr>
                </a:solidFill>
                <a:latin typeface="Calibri"/>
                <a:ea typeface="Calibri"/>
                <a:cs typeface="Calibri"/>
              </a:rPr>
              <a:t>Caso de uso general</a:t>
            </a:r>
            <a:endParaRPr lang="es-MX">
              <a:solidFill>
                <a:schemeClr val="bg2">
                  <a:lumMod val="50000"/>
                </a:schemeClr>
              </a:solidFill>
              <a:latin typeface="Calibri"/>
              <a:ea typeface="Calibri"/>
              <a:cs typeface="Calibri"/>
            </a:endParaRPr>
          </a:p>
        </p:txBody>
      </p:sp>
      <p:cxnSp>
        <p:nvCxnSpPr>
          <p:cNvPr id="9" name="Conector recto 8">
            <a:extLst>
              <a:ext uri="{FF2B5EF4-FFF2-40B4-BE49-F238E27FC236}">
                <a16:creationId xmlns:a16="http://schemas.microsoft.com/office/drawing/2014/main" id="{8768D7F4-D478-E252-1441-D950598597DE}"/>
              </a:ext>
            </a:extLst>
          </p:cNvPr>
          <p:cNvCxnSpPr/>
          <p:nvPr/>
        </p:nvCxnSpPr>
        <p:spPr>
          <a:xfrm>
            <a:off x="0" y="758027"/>
            <a:ext cx="4085617" cy="0"/>
          </a:xfrm>
          <a:prstGeom prst="line">
            <a:avLst/>
          </a:prstGeom>
          <a:ln w="15875">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pic>
        <p:nvPicPr>
          <p:cNvPr id="4" name="Imagen 3" descr="Diagrama&#10;&#10;Descripción generada automáticamente">
            <a:extLst>
              <a:ext uri="{FF2B5EF4-FFF2-40B4-BE49-F238E27FC236}">
                <a16:creationId xmlns:a16="http://schemas.microsoft.com/office/drawing/2014/main" id="{DB80350A-D13F-564F-3C97-75EAE7FA9BE2}"/>
              </a:ext>
            </a:extLst>
          </p:cNvPr>
          <p:cNvPicPr>
            <a:picLocks noChangeAspect="1"/>
          </p:cNvPicPr>
          <p:nvPr/>
        </p:nvPicPr>
        <p:blipFill>
          <a:blip r:embed="rId2"/>
          <a:stretch>
            <a:fillRect/>
          </a:stretch>
        </p:blipFill>
        <p:spPr>
          <a:xfrm>
            <a:off x="783935" y="1814509"/>
            <a:ext cx="7629645" cy="4931622"/>
          </a:xfrm>
          <a:prstGeom prst="rect">
            <a:avLst/>
          </a:prstGeom>
        </p:spPr>
      </p:pic>
      <p:pic>
        <p:nvPicPr>
          <p:cNvPr id="3" name="Imagen 2" descr="Logotipo&#10;&#10;Descripción generada automáticamente">
            <a:extLst>
              <a:ext uri="{FF2B5EF4-FFF2-40B4-BE49-F238E27FC236}">
                <a16:creationId xmlns:a16="http://schemas.microsoft.com/office/drawing/2014/main" id="{4BB3ABBA-8D51-75CC-4D32-2CAC1D30C0B6}"/>
              </a:ext>
            </a:extLst>
          </p:cNvPr>
          <p:cNvPicPr>
            <a:picLocks noChangeAspect="1"/>
          </p:cNvPicPr>
          <p:nvPr/>
        </p:nvPicPr>
        <p:blipFill>
          <a:blip r:embed="rId3"/>
          <a:srcRect t="39" b="-785"/>
          <a:stretch/>
        </p:blipFill>
        <p:spPr>
          <a:xfrm>
            <a:off x="9558617" y="584"/>
            <a:ext cx="2633389" cy="648769"/>
          </a:xfrm>
          <a:prstGeom prst="rect">
            <a:avLst/>
          </a:prstGeom>
        </p:spPr>
      </p:pic>
    </p:spTree>
    <p:extLst>
      <p:ext uri="{BB962C8B-B14F-4D97-AF65-F5344CB8AC3E}">
        <p14:creationId xmlns:p14="http://schemas.microsoft.com/office/powerpoint/2010/main" val="1890491460"/>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54D38248-5D31-85F9-1E0F-4A607BCD5F6A}"/>
              </a:ext>
            </a:extLst>
          </p:cNvPr>
          <p:cNvSpPr txBox="1"/>
          <p:nvPr/>
        </p:nvSpPr>
        <p:spPr>
          <a:xfrm>
            <a:off x="772795" y="368928"/>
            <a:ext cx="1890532" cy="646331"/>
          </a:xfrm>
          <a:prstGeom prst="rect">
            <a:avLst/>
          </a:prstGeom>
          <a:noFill/>
        </p:spPr>
        <p:txBody>
          <a:bodyPr wrap="square" lIns="91440" tIns="45720" rIns="91440" bIns="45720" rtlCol="0" anchor="t">
            <a:spAutoFit/>
          </a:bodyPr>
          <a:lstStyle/>
          <a:p>
            <a:r>
              <a:rPr lang="es-MX">
                <a:solidFill>
                  <a:schemeClr val="bg2">
                    <a:lumMod val="50000"/>
                  </a:schemeClr>
                </a:solidFill>
                <a:latin typeface="Calibri"/>
                <a:ea typeface="Calibri"/>
                <a:cs typeface="Calibri"/>
              </a:rPr>
              <a:t>ENCOMIENDA.ME</a:t>
            </a:r>
          </a:p>
          <a:p>
            <a:endParaRPr lang="es-MX">
              <a:solidFill>
                <a:schemeClr val="bg2">
                  <a:lumMod val="50000"/>
                </a:schemeClr>
              </a:solidFill>
              <a:latin typeface="Calibri"/>
              <a:ea typeface="Calibri"/>
              <a:cs typeface="Calibri"/>
            </a:endParaRPr>
          </a:p>
        </p:txBody>
      </p:sp>
      <p:sp>
        <p:nvSpPr>
          <p:cNvPr id="7" name="CuadroTexto 6">
            <a:extLst>
              <a:ext uri="{FF2B5EF4-FFF2-40B4-BE49-F238E27FC236}">
                <a16:creationId xmlns:a16="http://schemas.microsoft.com/office/drawing/2014/main" id="{3A739E92-330D-944C-ED3E-C7F02FA216B3}"/>
              </a:ext>
            </a:extLst>
          </p:cNvPr>
          <p:cNvSpPr txBox="1"/>
          <p:nvPr/>
        </p:nvSpPr>
        <p:spPr>
          <a:xfrm>
            <a:off x="-2" y="696155"/>
            <a:ext cx="4601545" cy="725403"/>
          </a:xfrm>
          <a:prstGeom prst="rect">
            <a:avLst/>
          </a:prstGeom>
          <a:noFill/>
        </p:spPr>
        <p:txBody>
          <a:bodyPr wrap="square" lIns="91440" tIns="45720" rIns="91440" bIns="45720" rtlCol="0" anchor="t">
            <a:spAutoFit/>
          </a:bodyPr>
          <a:lstStyle/>
          <a:p>
            <a:pPr algn="ctr"/>
            <a:r>
              <a:rPr lang="es-MX" sz="2400">
                <a:latin typeface="Calibri"/>
                <a:ea typeface="Calibri"/>
                <a:cs typeface="Calibri"/>
              </a:rPr>
              <a:t>Arquitectura del software</a:t>
            </a:r>
          </a:p>
          <a:p>
            <a:pPr algn="ctr"/>
            <a:r>
              <a:rPr lang="es-MX" sz="1600">
                <a:solidFill>
                  <a:schemeClr val="bg2">
                    <a:lumMod val="50000"/>
                  </a:schemeClr>
                </a:solidFill>
                <a:latin typeface="Calibri"/>
                <a:ea typeface="Calibri"/>
                <a:cs typeface="Calibri"/>
              </a:rPr>
              <a:t>Diagrama de Clases</a:t>
            </a:r>
            <a:endParaRPr lang="es-MX" sz="1200">
              <a:solidFill>
                <a:schemeClr val="bg2">
                  <a:lumMod val="50000"/>
                </a:schemeClr>
              </a:solidFill>
              <a:latin typeface="Calibri"/>
              <a:ea typeface="Calibri"/>
              <a:cs typeface="Calibri"/>
            </a:endParaRPr>
          </a:p>
        </p:txBody>
      </p:sp>
      <p:cxnSp>
        <p:nvCxnSpPr>
          <p:cNvPr id="9" name="Conector recto 8">
            <a:extLst>
              <a:ext uri="{FF2B5EF4-FFF2-40B4-BE49-F238E27FC236}">
                <a16:creationId xmlns:a16="http://schemas.microsoft.com/office/drawing/2014/main" id="{8768D7F4-D478-E252-1441-D950598597DE}"/>
              </a:ext>
            </a:extLst>
          </p:cNvPr>
          <p:cNvCxnSpPr/>
          <p:nvPr/>
        </p:nvCxnSpPr>
        <p:spPr>
          <a:xfrm>
            <a:off x="0" y="758027"/>
            <a:ext cx="4085617" cy="0"/>
          </a:xfrm>
          <a:prstGeom prst="line">
            <a:avLst/>
          </a:prstGeom>
          <a:ln w="15875">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pic>
        <p:nvPicPr>
          <p:cNvPr id="3" name="Imagen 2" descr="Logotipo&#10;&#10;Descripción generada automáticamente">
            <a:extLst>
              <a:ext uri="{FF2B5EF4-FFF2-40B4-BE49-F238E27FC236}">
                <a16:creationId xmlns:a16="http://schemas.microsoft.com/office/drawing/2014/main" id="{06FDEBAE-CF2E-8167-286C-DEF34A364921}"/>
              </a:ext>
            </a:extLst>
          </p:cNvPr>
          <p:cNvPicPr>
            <a:picLocks noChangeAspect="1"/>
          </p:cNvPicPr>
          <p:nvPr/>
        </p:nvPicPr>
        <p:blipFill>
          <a:blip r:embed="rId2"/>
          <a:srcRect t="39" b="-785"/>
          <a:stretch/>
        </p:blipFill>
        <p:spPr>
          <a:xfrm>
            <a:off x="9558617" y="584"/>
            <a:ext cx="2633389" cy="648769"/>
          </a:xfrm>
          <a:prstGeom prst="rect">
            <a:avLst/>
          </a:prstGeom>
        </p:spPr>
      </p:pic>
      <p:pic>
        <p:nvPicPr>
          <p:cNvPr id="10" name="Gráfico 9">
            <a:extLst>
              <a:ext uri="{FF2B5EF4-FFF2-40B4-BE49-F238E27FC236}">
                <a16:creationId xmlns:a16="http://schemas.microsoft.com/office/drawing/2014/main" id="{997FEC25-1B8C-1C91-C5C2-C570345D6E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55095" y="761014"/>
            <a:ext cx="6719479" cy="5899041"/>
          </a:xfrm>
          <a:prstGeom prst="rect">
            <a:avLst/>
          </a:prstGeom>
        </p:spPr>
      </p:pic>
    </p:spTree>
    <p:extLst>
      <p:ext uri="{BB962C8B-B14F-4D97-AF65-F5344CB8AC3E}">
        <p14:creationId xmlns:p14="http://schemas.microsoft.com/office/powerpoint/2010/main" val="3208049612"/>
      </p:ext>
    </p:extLst>
  </p:cSld>
  <p:clrMapOvr>
    <a:masterClrMapping/>
  </p:clrMapOvr>
  <p:transition spd="slow">
    <p:wipe/>
  </p:transition>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Panorámica</PresentationFormat>
  <Slides>16</Slides>
  <Notes>0</Notes>
  <HiddenSlides>0</HiddenSlides>
  <ScaleCrop>false</ScaleCrop>
  <HeadingPairs>
    <vt:vector size="4" baseType="variant">
      <vt:variant>
        <vt:lpstr>Tema</vt:lpstr>
      </vt:variant>
      <vt:variant>
        <vt:i4>1</vt:i4>
      </vt:variant>
      <vt:variant>
        <vt:lpstr>Títulos de diapositiva</vt:lpstr>
      </vt:variant>
      <vt:variant>
        <vt:i4>16</vt:i4>
      </vt:variant>
    </vt:vector>
  </HeadingPairs>
  <TitlesOfParts>
    <vt:vector size="17" baseType="lpstr">
      <vt:lpstr>Facet</vt:lpstr>
      <vt:lpstr>Presentación de PowerPoint</vt:lpstr>
      <vt:lpstr>Presentación de PowerPoint</vt:lpstr>
      <vt:lpstr>Índice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Resumen de costos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Gerardo Galan Cruz</dc:creator>
  <cp:revision>142</cp:revision>
  <dcterms:created xsi:type="dcterms:W3CDTF">2023-10-28T21:12:11Z</dcterms:created>
  <dcterms:modified xsi:type="dcterms:W3CDTF">2024-12-18T22:11:21Z</dcterms:modified>
</cp:coreProperties>
</file>